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Merriweather" panose="00000500000000000000" pitchFamily="2" charset="0"/>
      <p:regular r:id="rId21"/>
      <p:bold r:id="rId22"/>
      <p:italic r:id="rId23"/>
      <p:boldItalic r:id="rId24"/>
    </p:embeddedFont>
    <p:embeddedFont>
      <p:font typeface="Roboto" panose="020000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gVhWq342dKdvlvZgLheSFZNO64v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4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B9FzVhw8_bY"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www.youtube.com/watch?v=2wC2jOSj8xU"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lastpass.com/"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Play: </a:t>
            </a:r>
            <a:r>
              <a:rPr lang="en" u="sng">
                <a:solidFill>
                  <a:schemeClr val="hlink"/>
                </a:solidFill>
                <a:hlinkClick r:id="rId3"/>
              </a:rPr>
              <a:t>https://www.youtube.com/watch?v=B9FzVhw8_bY</a:t>
            </a:r>
            <a:r>
              <a:rPr lang="en"/>
              <a:t> 6 minutes before </a:t>
            </a:r>
            <a:endParaRPr/>
          </a:p>
          <a:p>
            <a:pPr marL="0" lvl="0" indent="0" algn="l" rtl="0">
              <a:lnSpc>
                <a:spcPct val="100000"/>
              </a:lnSpc>
              <a:spcBef>
                <a:spcPts val="0"/>
              </a:spcBef>
              <a:spcAft>
                <a:spcPts val="0"/>
              </a:spcAft>
              <a:buSzPts val="1100"/>
              <a:buNone/>
            </a:pPr>
            <a:r>
              <a:rPr lang="en"/>
              <a:t>Play: </a:t>
            </a:r>
            <a:r>
              <a:rPr lang="en" u="sng">
                <a:solidFill>
                  <a:schemeClr val="hlink"/>
                </a:solidFill>
                <a:hlinkClick r:id="rId4"/>
              </a:rPr>
              <a:t>https://www.youtube.com/watch?v=2wC2jOSj8xU</a:t>
            </a:r>
            <a:endParaRPr/>
          </a:p>
          <a:p>
            <a:pPr marL="0" lvl="0" indent="0" algn="l" rtl="0">
              <a:lnSpc>
                <a:spcPct val="100000"/>
              </a:lnSpc>
              <a:spcBef>
                <a:spcPts val="0"/>
              </a:spcBef>
              <a:spcAft>
                <a:spcPts val="0"/>
              </a:spcAft>
              <a:buSzPts val="1100"/>
              <a:buNone/>
            </a:pPr>
            <a:r>
              <a:rPr lang="en"/>
              <a:t> play 3 minutes before</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1300">
                <a:solidFill>
                  <a:schemeClr val="dk1"/>
                </a:solidFill>
                <a:highlight>
                  <a:srgbClr val="FFFFFF"/>
                </a:highlight>
              </a:rPr>
              <a:t>A new study suggests the reason for this could be that we're each juggling 100 passwords across various sites and services.</a:t>
            </a:r>
            <a:endParaRPr sz="1300">
              <a:solidFill>
                <a:schemeClr val="dk1"/>
              </a:solidFill>
              <a:highlight>
                <a:srgbClr val="FFFFFF"/>
              </a:highlight>
            </a:endParaRPr>
          </a:p>
          <a:p>
            <a:pPr marL="0" lvl="0" indent="0" algn="l" rtl="0">
              <a:lnSpc>
                <a:spcPct val="100000"/>
              </a:lnSpc>
              <a:spcBef>
                <a:spcPts val="0"/>
              </a:spcBef>
              <a:spcAft>
                <a:spcPts val="0"/>
              </a:spcAft>
              <a:buSzPts val="1100"/>
              <a:buNone/>
            </a:pPr>
            <a:endParaRPr sz="1300">
              <a:solidFill>
                <a:schemeClr val="dk1"/>
              </a:solidFill>
              <a:highlight>
                <a:srgbClr val="FFFFFF"/>
              </a:highlight>
            </a:endParaRPr>
          </a:p>
          <a:p>
            <a:pPr marL="0" lvl="0" indent="0" algn="l" rtl="0">
              <a:lnSpc>
                <a:spcPct val="100000"/>
              </a:lnSpc>
              <a:spcBef>
                <a:spcPts val="0"/>
              </a:spcBef>
              <a:spcAft>
                <a:spcPts val="0"/>
              </a:spcAft>
              <a:buSzPts val="1100"/>
              <a:buNone/>
            </a:pPr>
            <a:r>
              <a:rPr lang="en" sz="1350">
                <a:solidFill>
                  <a:schemeClr val="dk1"/>
                </a:solidFill>
                <a:highlight>
                  <a:srgbClr val="FFFFFF"/>
                </a:highlight>
              </a:rPr>
              <a:t>The most useful digital legacy planning aspect of</a:t>
            </a:r>
            <a:r>
              <a:rPr lang="en" sz="1350">
                <a:solidFill>
                  <a:schemeClr val="dk1"/>
                </a:solidFill>
                <a:highlight>
                  <a:srgbClr val="FFFFFF"/>
                </a:highlight>
                <a:uFill>
                  <a:noFill/>
                </a:uFill>
                <a:hlinkClick r:id="rId3">
                  <a:extLst>
                    <a:ext uri="{A12FA001-AC4F-418D-AE19-62706E023703}">
                      <ahyp:hlinkClr xmlns:ahyp="http://schemas.microsoft.com/office/drawing/2018/hyperlinkcolor" val="tx"/>
                    </a:ext>
                  </a:extLst>
                </a:hlinkClick>
              </a:rPr>
              <a:t> </a:t>
            </a:r>
            <a:r>
              <a:rPr lang="en" sz="1350">
                <a:solidFill>
                  <a:srgbClr val="3D9991"/>
                </a:solidFill>
                <a:highlight>
                  <a:srgbClr val="FFFFFF"/>
                </a:highlight>
                <a:uFill>
                  <a:noFill/>
                </a:uFill>
                <a:hlinkClick r:id="rId3">
                  <a:extLst>
                    <a:ext uri="{A12FA001-AC4F-418D-AE19-62706E023703}">
                      <ahyp:hlinkClr xmlns:ahyp="http://schemas.microsoft.com/office/drawing/2018/hyperlinkcolor" val="tx"/>
                    </a:ext>
                  </a:extLst>
                </a:hlinkClick>
              </a:rPr>
              <a:t>LastPass</a:t>
            </a:r>
            <a:r>
              <a:rPr lang="en" sz="1350">
                <a:solidFill>
                  <a:schemeClr val="dk1"/>
                </a:solidFill>
                <a:highlight>
                  <a:srgbClr val="FFFFFF"/>
                </a:highlight>
              </a:rPr>
              <a:t> is the Emergency Access facility. The Emergency Access feature gives trusted family and friends access to your LastPass account in the event of an emergency or if you die. Your designated Emergency Access contact(s) can request access to your account. They securely receive the passwords and notes without knowing your Master Password. You decide how much time should pass before giving access. If they request it, you can decline access if unnecessary. If you were to die this facility alone could save so many problems for your loved ones.</a:t>
            </a:r>
            <a:endParaRPr sz="1300">
              <a:solidFill>
                <a:schemeClr val="dk1"/>
              </a:solidFill>
              <a:highlight>
                <a:srgbClr val="FFFFFF"/>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eb3287d8fb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eb3287d8fb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1" name="Google Shape;15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e8793d2ae4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ge8793d2ae4_0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b6ef7a3374_1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b6ef7a3374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e8793d2ae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e8793d2ae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eabf18ade2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eabf18ade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eb3287d8fb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eb3287d8f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b6ef7a3374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gb6ef7a3374_1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 name="Google Shape;6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b6ef7a337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gb6ef7a337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 name="Google Shape;7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e5a2760a1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e5a2760a1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Digital assets include online photo and video collections, electronic records, email, social media accounts, cryptocurrency and frequent flyer miles. Because our digital assets are virtual in nature, an executor is not going to find them in a search of our home office. We have to leave instructions on what we have and how the executor is going to access it. </a:t>
            </a:r>
            <a:endParaRPr/>
          </a:p>
          <a:p>
            <a:pPr marL="0" lvl="0" indent="0" algn="l" rtl="0">
              <a:spcBef>
                <a:spcPts val="0"/>
              </a:spcBef>
              <a:spcAft>
                <a:spcPts val="0"/>
              </a:spcAft>
              <a:buNone/>
            </a:pPr>
            <a:endParaRPr/>
          </a:p>
          <a:p>
            <a:pPr marL="0" lvl="0" indent="0" algn="l" rtl="0">
              <a:spcBef>
                <a:spcPts val="0"/>
              </a:spcBef>
              <a:spcAft>
                <a:spcPts val="0"/>
              </a:spcAft>
              <a:buNone/>
            </a:pPr>
            <a:r>
              <a:rPr lang="en"/>
              <a:t>Just like Security, the first, and often hardest step, is creating an inventory of your assets. Most digital assets are going to fall into one of two categories. Either they have financial value or Sentimental value. Then decide what you want done, either transferred, memorialized, or deactivated. Don’t forget to make note of what you don’t want seen or accessed and come up with a plan for that. </a:t>
            </a:r>
            <a:endParaRPr/>
          </a:p>
          <a:p>
            <a:pPr marL="0" lvl="0" indent="0" algn="l" rtl="0">
              <a:spcBef>
                <a:spcPts val="0"/>
              </a:spcBef>
              <a:spcAft>
                <a:spcPts val="0"/>
              </a:spcAft>
              <a:buNone/>
            </a:pPr>
            <a:endParaRPr/>
          </a:p>
          <a:p>
            <a:pPr marL="0" lvl="0" indent="0" algn="l" rtl="0">
              <a:spcBef>
                <a:spcPts val="0"/>
              </a:spcBef>
              <a:spcAft>
                <a:spcPts val="0"/>
              </a:spcAft>
              <a:buNone/>
            </a:pPr>
            <a:r>
              <a:rPr lang="en"/>
              <a:t>Remember to include access to your devices and accounts. This is mostly easily done through password vaulting. I recommend having two separate vaults.  For myself, I put all my work accounts in KeePass. No one but me has access to that vault. For my personal and family accounts I use LastPass, and that’s what I’ll focus on in a minute.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ead8e954f1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ead8e954f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But first the Law.  </a:t>
            </a:r>
            <a:endParaRPr/>
          </a:p>
          <a:p>
            <a:pPr marL="0" lvl="0" indent="0" algn="l" rtl="0">
              <a:spcBef>
                <a:spcPts val="0"/>
              </a:spcBef>
              <a:spcAft>
                <a:spcPts val="0"/>
              </a:spcAft>
              <a:buNone/>
            </a:pPr>
            <a:endParaRPr/>
          </a:p>
          <a:p>
            <a:pPr marL="0" lvl="0" indent="0" algn="l" rtl="0">
              <a:lnSpc>
                <a:spcPct val="115000"/>
              </a:lnSpc>
              <a:spcBef>
                <a:spcPts val="0"/>
              </a:spcBef>
              <a:spcAft>
                <a:spcPts val="0"/>
              </a:spcAft>
              <a:buClr>
                <a:schemeClr val="dk1"/>
              </a:buClr>
              <a:buSzPts val="1100"/>
              <a:buFont typeface="Arial"/>
              <a:buNone/>
            </a:pPr>
            <a:r>
              <a:rPr lang="en" sz="1350">
                <a:solidFill>
                  <a:srgbClr val="333333"/>
                </a:solidFill>
                <a:highlight>
                  <a:srgbClr val="FFFFFF"/>
                </a:highlight>
              </a:rPr>
              <a:t>Until very recently, there were no laws governing who could access your digital assets in the event of your incapacity or death. As a result, if you died without leaving your loved ones your usernames or passwords, the tech companies who controlled the platforms housing the assets would often delete the accounts or leave them sitting in a state of online limbo, inaccessible to your family and friends.</a:t>
            </a:r>
            <a:endParaRPr sz="1350">
              <a:solidFill>
                <a:srgbClr val="333333"/>
              </a:solidFill>
              <a:highlight>
                <a:srgbClr val="FFFFFF"/>
              </a:highlight>
            </a:endParaRPr>
          </a:p>
          <a:p>
            <a:pPr marL="0" lvl="0" indent="0" algn="l" rtl="0">
              <a:lnSpc>
                <a:spcPct val="115000"/>
              </a:lnSpc>
              <a:spcBef>
                <a:spcPts val="1400"/>
              </a:spcBef>
              <a:spcAft>
                <a:spcPts val="0"/>
              </a:spcAft>
              <a:buNone/>
            </a:pPr>
            <a:r>
              <a:rPr lang="en" sz="1350">
                <a:solidFill>
                  <a:srgbClr val="333333"/>
                </a:solidFill>
                <a:highlight>
                  <a:srgbClr val="FFFFFF"/>
                </a:highlight>
              </a:rPr>
              <a:t>This gaping hole in the legal landscape caused considerable heartbreak for families looking to collect their loved one’s digital history, and it caused major frustration for the executors and trustees charged with cleaning up the estate—it also led to the loss of an untold amount of both tangible and intangible wealth. The federal government finally stepped in to find a solution for this problem and in 2015 passed the Uniform Law Commission passed the Uniform Fiduciary Access to Digital Access Act (UFADAA).</a:t>
            </a:r>
            <a:endParaRPr sz="1350">
              <a:solidFill>
                <a:srgbClr val="333333"/>
              </a:solidFill>
              <a:highlight>
                <a:srgbClr val="FFFFFF"/>
              </a:highlight>
            </a:endParaRPr>
          </a:p>
          <a:p>
            <a:pPr marL="0" lvl="0" indent="0" algn="l" rtl="0">
              <a:lnSpc>
                <a:spcPct val="115000"/>
              </a:lnSpc>
              <a:spcBef>
                <a:spcPts val="1400"/>
              </a:spcBef>
              <a:spcAft>
                <a:spcPts val="0"/>
              </a:spcAft>
              <a:buNone/>
            </a:pPr>
            <a:r>
              <a:rPr lang="en" sz="1350">
                <a:solidFill>
                  <a:srgbClr val="333333"/>
                </a:solidFill>
                <a:highlight>
                  <a:srgbClr val="FFFFFF"/>
                </a:highlight>
              </a:rPr>
              <a:t>This Act allows you to grant a fiduciary access to your digital accounts upon your death, and lays out specific guidelines under which fiduciaries, such as executors and trustees, can access your digital assets. </a:t>
            </a:r>
            <a:endParaRPr sz="1350">
              <a:solidFill>
                <a:srgbClr val="333333"/>
              </a:solidFill>
              <a:highlight>
                <a:srgbClr val="FFFFFF"/>
              </a:highlight>
            </a:endParaRPr>
          </a:p>
          <a:p>
            <a:pPr marL="0" lvl="0" indent="0" algn="l" rtl="0">
              <a:lnSpc>
                <a:spcPct val="115000"/>
              </a:lnSpc>
              <a:spcBef>
                <a:spcPts val="1400"/>
              </a:spcBef>
              <a:spcAft>
                <a:spcPts val="0"/>
              </a:spcAft>
              <a:buNone/>
            </a:pPr>
            <a:r>
              <a:rPr lang="en" sz="1350">
                <a:solidFill>
                  <a:srgbClr val="333333"/>
                </a:solidFill>
                <a:highlight>
                  <a:srgbClr val="FFFFFF"/>
                </a:highlight>
              </a:rPr>
              <a:t>he Act offers three-tiers for prioritizing access. The first tier gives priority to the online provider’s access-authorization tool for handling accounts of a decedent. For example, Google’s “inactive account manager” tool lets you choose who can access and manage your account after you pass away. Facebook has a similar tool that allows you to designate someone as a “Legacy Contact” to manage your personal profile. </a:t>
            </a:r>
            <a:endParaRPr sz="1350">
              <a:solidFill>
                <a:srgbClr val="333333"/>
              </a:solidFill>
              <a:highlight>
                <a:srgbClr val="FFFFFF"/>
              </a:highlight>
            </a:endParaRPr>
          </a:p>
          <a:p>
            <a:pPr marL="0" lvl="0" indent="0" algn="l" rtl="0">
              <a:lnSpc>
                <a:spcPct val="115000"/>
              </a:lnSpc>
              <a:spcBef>
                <a:spcPts val="1400"/>
              </a:spcBef>
              <a:spcAft>
                <a:spcPts val="0"/>
              </a:spcAft>
              <a:buNone/>
            </a:pPr>
            <a:r>
              <a:rPr lang="en" sz="1350">
                <a:solidFill>
                  <a:srgbClr val="333333"/>
                </a:solidFill>
                <a:highlight>
                  <a:srgbClr val="FFFFFF"/>
                </a:highlight>
              </a:rPr>
              <a:t>If an online tool is not available or if the decedent did not use it, the law’s second tier gives priority to directions given by the decedent in a will, trust, power of attorney, or other means. If no such instructions are provided, then the third tier stipulates the provider’s TOSA will govern access.</a:t>
            </a:r>
            <a:endParaRPr sz="1350">
              <a:solidFill>
                <a:srgbClr val="333333"/>
              </a:solidFill>
              <a:highlight>
                <a:srgbClr val="FFFFFF"/>
              </a:highlight>
            </a:endParaRPr>
          </a:p>
          <a:p>
            <a:pPr marL="0" lvl="0" indent="0" algn="l" rtl="0">
              <a:lnSpc>
                <a:spcPct val="115000"/>
              </a:lnSpc>
              <a:spcBef>
                <a:spcPts val="1400"/>
              </a:spcBef>
              <a:spcAft>
                <a:spcPts val="0"/>
              </a:spcAft>
              <a:buNone/>
            </a:pPr>
            <a:r>
              <a:rPr lang="en" sz="1350">
                <a:solidFill>
                  <a:srgbClr val="333333"/>
                </a:solidFill>
                <a:highlight>
                  <a:srgbClr val="FFFFFF"/>
                </a:highlight>
              </a:rPr>
              <a:t>The bottom line: If you use the provider’s online tool—if one is available—and/or include instructions in your estate plan, your digital assets should be accessible per your wishes in most every state under this law. However, it’s important that you leave your fiduciary detailed instructions about how to access your accounts, including usernames and passwords, because without such information, your executor or trustee won’t be able to even access, much less manage, your digital assets if something happens to you. </a:t>
            </a:r>
            <a:endParaRPr sz="1350">
              <a:solidFill>
                <a:srgbClr val="333333"/>
              </a:solidFill>
              <a:highlight>
                <a:srgbClr val="FFFFFF"/>
              </a:highlight>
            </a:endParaRPr>
          </a:p>
          <a:p>
            <a:pPr marL="0" lvl="0" indent="0" algn="l" rtl="0">
              <a:lnSpc>
                <a:spcPct val="115000"/>
              </a:lnSpc>
              <a:spcBef>
                <a:spcPts val="1400"/>
              </a:spcBef>
              <a:spcAft>
                <a:spcPts val="0"/>
              </a:spcAft>
              <a:buClr>
                <a:schemeClr val="dk1"/>
              </a:buClr>
              <a:buSzPts val="1100"/>
              <a:buFont typeface="Arial"/>
              <a:buNone/>
            </a:pPr>
            <a:endParaRPr sz="1350">
              <a:solidFill>
                <a:srgbClr val="333333"/>
              </a:solidFill>
              <a:highlight>
                <a:srgbClr val="FFFFFF"/>
              </a:highlight>
            </a:endParaRPr>
          </a:p>
          <a:p>
            <a:pPr marL="0" lvl="0" indent="0" algn="l" rtl="0">
              <a:spcBef>
                <a:spcPts val="140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ead8e954f1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ead8e954f1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an example of the Kentucky statute for user direction for disclosure of digital assets. One thing id do want to point out is that a direction regarding disclosure using an online tool overrides a contrary direction by the user in a will, trust, power of attorney, or other record. </a:t>
            </a:r>
            <a:endParaRPr/>
          </a:p>
          <a:p>
            <a:pPr marL="0" lvl="0" indent="0" algn="l" rtl="0">
              <a:spcBef>
                <a:spcPts val="0"/>
              </a:spcBef>
              <a:spcAft>
                <a:spcPts val="0"/>
              </a:spcAft>
              <a:buNone/>
            </a:pPr>
            <a:endParaRPr/>
          </a:p>
          <a:p>
            <a:pPr marL="0" lvl="0" indent="0" algn="l" rtl="0">
              <a:spcBef>
                <a:spcPts val="0"/>
              </a:spcBef>
              <a:spcAft>
                <a:spcPts val="0"/>
              </a:spcAft>
              <a:buNone/>
            </a:pPr>
            <a:r>
              <a:rPr lang="en"/>
              <a:t>So for example, I have my daughter listed as my “legacy Contact” for Facebook.  She takes control of my account when I die. But in my Trust, I have my digital assets assigned to my husband.  Everything else will go to him, but my Facebook account.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e6e40244ec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e6e40244e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just an example of the different sites and the options you have. Now this is just 9 examples.  The average person has 100 passwords. </a:t>
            </a:r>
            <a:endParaRPr/>
          </a:p>
          <a:p>
            <a:pPr marL="0" lvl="0" indent="0" algn="l" rtl="0">
              <a:spcBef>
                <a:spcPts val="0"/>
              </a:spcBef>
              <a:spcAft>
                <a:spcPts val="0"/>
              </a:spcAft>
              <a:buNone/>
            </a:pPr>
            <a:endParaRPr/>
          </a:p>
          <a:p>
            <a:pPr marL="0" lvl="0" indent="0" algn="l" rtl="0">
              <a:spcBef>
                <a:spcPts val="0"/>
              </a:spcBef>
              <a:spcAft>
                <a:spcPts val="0"/>
              </a:spcAft>
              <a:buNone/>
            </a:pPr>
            <a:r>
              <a:rPr lang="en"/>
              <a:t>Another thing to note, </a:t>
            </a:r>
            <a:r>
              <a:rPr lang="en" sz="1350">
                <a:solidFill>
                  <a:srgbClr val="333333"/>
                </a:solidFill>
                <a:highlight>
                  <a:srgbClr val="FFFFFF"/>
                </a:highlight>
              </a:rPr>
              <a:t>Although you might not know it, you don’t own many of your digital assets at all. when you purchase some digital property, such as Kindle e-books and iTunes music files, all you really own is a license to use it. And in many cases, that license is only for your personal use and is non-transferable.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eabf18ade2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eabf18ade2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Well what about all the other stuff.  Unfortunately, to get into the meaty stuff of crypto and gaming, I just want to point out that there are indeed other things to think about and most of you were probably already thinking about that. Leave your passcode to your phone for someone.  I know I have a few accounts I’ve been able to set up multiple authentication types for, but it’s not universal. </a:t>
            </a:r>
            <a:endParaRPr/>
          </a:p>
          <a:p>
            <a:pPr marL="0" lvl="0" indent="0" algn="l" rtl="0">
              <a:spcBef>
                <a:spcPts val="0"/>
              </a:spcBef>
              <a:spcAft>
                <a:spcPts val="0"/>
              </a:spcAft>
              <a:buNone/>
            </a:pPr>
            <a:endParaRPr/>
          </a:p>
          <a:p>
            <a:pPr marL="0" lvl="0" indent="0" algn="l" rtl="0">
              <a:spcBef>
                <a:spcPts val="0"/>
              </a:spcBef>
              <a:spcAft>
                <a:spcPts val="0"/>
              </a:spcAft>
              <a:buNone/>
            </a:pPr>
            <a:r>
              <a:rPr lang="en"/>
              <a:t>Another interesting one is Frequent Flyer and Rewards programs.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7"/>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7"/>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6"/>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6" name="Google Shape;16;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1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10"/>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12"/>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12"/>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1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14"/>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4"/>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14"/>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14"/>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Clr>
                <a:schemeClr val="dk1"/>
              </a:buClr>
              <a:buSzPts val="1800"/>
              <a:buChar char="●"/>
              <a:defRPr>
                <a:solidFill>
                  <a:schemeClr val="dk1"/>
                </a:solidFill>
              </a:defRPr>
            </a:lvl1pPr>
            <a:lvl2pPr marL="914400" lvl="1" indent="-317500" algn="l">
              <a:lnSpc>
                <a:spcPct val="115000"/>
              </a:lnSpc>
              <a:spcBef>
                <a:spcPts val="0"/>
              </a:spcBef>
              <a:spcAft>
                <a:spcPts val="0"/>
              </a:spcAft>
              <a:buClr>
                <a:schemeClr val="dk1"/>
              </a:buClr>
              <a:buSzPts val="1400"/>
              <a:buChar char="○"/>
              <a:defRPr>
                <a:solidFill>
                  <a:schemeClr val="dk1"/>
                </a:solidFill>
              </a:defRPr>
            </a:lvl2pPr>
            <a:lvl3pPr marL="1371600" lvl="2" indent="-317500" algn="l">
              <a:lnSpc>
                <a:spcPct val="115000"/>
              </a:lnSpc>
              <a:spcBef>
                <a:spcPts val="0"/>
              </a:spcBef>
              <a:spcAft>
                <a:spcPts val="0"/>
              </a:spcAft>
              <a:buClr>
                <a:schemeClr val="dk1"/>
              </a:buClr>
              <a:buSzPts val="1400"/>
              <a:buChar char="■"/>
              <a:defRPr>
                <a:solidFill>
                  <a:schemeClr val="dk1"/>
                </a:solidFill>
              </a:defRPr>
            </a:lvl3pPr>
            <a:lvl4pPr marL="1828800" lvl="3" indent="-317500" algn="l">
              <a:lnSpc>
                <a:spcPct val="115000"/>
              </a:lnSpc>
              <a:spcBef>
                <a:spcPts val="0"/>
              </a:spcBef>
              <a:spcAft>
                <a:spcPts val="0"/>
              </a:spcAft>
              <a:buClr>
                <a:schemeClr val="dk1"/>
              </a:buClr>
              <a:buSzPts val="1400"/>
              <a:buChar char="●"/>
              <a:defRPr>
                <a:solidFill>
                  <a:schemeClr val="dk1"/>
                </a:solidFill>
              </a:defRPr>
            </a:lvl4pPr>
            <a:lvl5pPr marL="2286000" lvl="4" indent="-317500" algn="l">
              <a:lnSpc>
                <a:spcPct val="115000"/>
              </a:lnSpc>
              <a:spcBef>
                <a:spcPts val="0"/>
              </a:spcBef>
              <a:spcAft>
                <a:spcPts val="0"/>
              </a:spcAft>
              <a:buClr>
                <a:schemeClr val="dk1"/>
              </a:buClr>
              <a:buSzPts val="1400"/>
              <a:buChar char="○"/>
              <a:defRPr>
                <a:solidFill>
                  <a:schemeClr val="dk1"/>
                </a:solidFill>
              </a:defRPr>
            </a:lvl5pPr>
            <a:lvl6pPr marL="2743200" lvl="5" indent="-317500" algn="l">
              <a:lnSpc>
                <a:spcPct val="115000"/>
              </a:lnSpc>
              <a:spcBef>
                <a:spcPts val="0"/>
              </a:spcBef>
              <a:spcAft>
                <a:spcPts val="0"/>
              </a:spcAft>
              <a:buClr>
                <a:schemeClr val="dk1"/>
              </a:buClr>
              <a:buSzPts val="1400"/>
              <a:buChar char="■"/>
              <a:defRPr>
                <a:solidFill>
                  <a:schemeClr val="dk1"/>
                </a:solidFill>
              </a:defRPr>
            </a:lvl6pPr>
            <a:lvl7pPr marL="3200400" lvl="6" indent="-317500" algn="l">
              <a:lnSpc>
                <a:spcPct val="115000"/>
              </a:lnSpc>
              <a:spcBef>
                <a:spcPts val="0"/>
              </a:spcBef>
              <a:spcAft>
                <a:spcPts val="0"/>
              </a:spcAft>
              <a:buClr>
                <a:schemeClr val="dk1"/>
              </a:buClr>
              <a:buSzPts val="1400"/>
              <a:buChar char="●"/>
              <a:defRPr>
                <a:solidFill>
                  <a:schemeClr val="dk1"/>
                </a:solidFill>
              </a:defRPr>
            </a:lvl7pPr>
            <a:lvl8pPr marL="3657600" lvl="7" indent="-317500" algn="l">
              <a:lnSpc>
                <a:spcPct val="115000"/>
              </a:lnSpc>
              <a:spcBef>
                <a:spcPts val="0"/>
              </a:spcBef>
              <a:spcAft>
                <a:spcPts val="0"/>
              </a:spcAft>
              <a:buClr>
                <a:schemeClr val="dk1"/>
              </a:buClr>
              <a:buSzPts val="1400"/>
              <a:buChar char="○"/>
              <a:defRPr>
                <a:solidFill>
                  <a:schemeClr val="dk1"/>
                </a:solidFill>
              </a:defRPr>
            </a:lvl8pPr>
            <a:lvl9pPr marL="4114800" lvl="8" indent="-317500" algn="l">
              <a:lnSpc>
                <a:spcPct val="115000"/>
              </a:lnSpc>
              <a:spcBef>
                <a:spcPts val="0"/>
              </a:spcBef>
              <a:spcAft>
                <a:spcPts val="0"/>
              </a:spcAft>
              <a:buClr>
                <a:schemeClr val="dk1"/>
              </a:buClr>
              <a:buSzPts val="1400"/>
              <a:buChar char="■"/>
              <a:defRPr>
                <a:solidFill>
                  <a:schemeClr val="dk1"/>
                </a:solidFill>
              </a:defRPr>
            </a:lvl9pPr>
          </a:lstStyle>
          <a:p>
            <a:endParaRPr/>
          </a:p>
        </p:txBody>
      </p:sp>
      <p:sp>
        <p:nvSpPr>
          <p:cNvPr id="40" name="Google Shape;40;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lt2"/>
              </a:buClr>
              <a:buSzPts val="1800"/>
              <a:buFont typeface="Arial"/>
              <a:buChar char="●"/>
              <a:defRPr sz="1800" b="0" i="0" u="none" strike="noStrike" cap="none">
                <a:solidFill>
                  <a:schemeClr val="lt2"/>
                </a:solidFill>
                <a:latin typeface="Arial"/>
                <a:ea typeface="Arial"/>
                <a:cs typeface="Arial"/>
                <a:sym typeface="Arial"/>
              </a:defRPr>
            </a:lvl1pPr>
            <a:lvl2pPr marL="914400" marR="0" lvl="1"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2pPr>
            <a:lvl3pPr marL="1371600" marR="0" lvl="2"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3pPr>
            <a:lvl4pPr marL="1828800" marR="0" lvl="3"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4pPr>
            <a:lvl5pPr marL="2286000" marR="0" lvl="4"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5pPr>
            <a:lvl6pPr marL="2743200" marR="0" lvl="5"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6pPr>
            <a:lvl7pPr marL="3200400" marR="0" lvl="6"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7pPr>
            <a:lvl8pPr marL="3657600" marR="0" lvl="7"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8pPr>
            <a:lvl9pPr marL="4114800" marR="0" lvl="8"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9pPr>
          </a:lstStyle>
          <a:p>
            <a:endParaRPr/>
          </a:p>
        </p:txBody>
      </p:sp>
      <p:sp>
        <p:nvSpPr>
          <p:cNvPr id="8" name="Google Shape;8;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forbes.com/sites/matthewerskine/2020/07/30/estate-planning-when-you-own-cryptocurrency/?sh=7fb507de871b"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pn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a:spLocks noGrp="1"/>
          </p:cNvSpPr>
          <p:nvPr>
            <p:ph type="ctrTitle"/>
          </p:nvPr>
        </p:nvSpPr>
        <p:spPr>
          <a:xfrm>
            <a:off x="633126" y="141200"/>
            <a:ext cx="7848900" cy="12738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r>
              <a:rPr lang="en"/>
              <a:t>Digital Estate Planning</a:t>
            </a:r>
            <a:endParaRPr/>
          </a:p>
        </p:txBody>
      </p:sp>
      <p:sp>
        <p:nvSpPr>
          <p:cNvPr id="55" name="Google Shape;55;p1"/>
          <p:cNvSpPr txBox="1">
            <a:spLocks noGrp="1"/>
          </p:cNvSpPr>
          <p:nvPr>
            <p:ph type="subTitle" idx="1"/>
          </p:nvPr>
        </p:nvSpPr>
        <p:spPr>
          <a:xfrm>
            <a:off x="698325" y="1447000"/>
            <a:ext cx="78489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
              <a:t>In the case of your eventual demise</a:t>
            </a:r>
            <a:endParaRPr/>
          </a:p>
        </p:txBody>
      </p:sp>
      <p:pic>
        <p:nvPicPr>
          <p:cNvPr id="56" name="Google Shape;56;p1"/>
          <p:cNvPicPr preferRelativeResize="0"/>
          <p:nvPr/>
        </p:nvPicPr>
        <p:blipFill rotWithShape="1">
          <a:blip r:embed="rId3">
            <a:alphaModFix/>
          </a:blip>
          <a:srcRect/>
          <a:stretch/>
        </p:blipFill>
        <p:spPr>
          <a:xfrm>
            <a:off x="3333575" y="2119225"/>
            <a:ext cx="1957078" cy="2689150"/>
          </a:xfrm>
          <a:prstGeom prst="rect">
            <a:avLst/>
          </a:prstGeom>
          <a:noFill/>
          <a:ln>
            <a:noFill/>
          </a:ln>
        </p:spPr>
      </p:pic>
      <p:sp>
        <p:nvSpPr>
          <p:cNvPr id="57" name="Google Shape;57;p1"/>
          <p:cNvSpPr txBox="1"/>
          <p:nvPr/>
        </p:nvSpPr>
        <p:spPr>
          <a:xfrm>
            <a:off x="2156253" y="4847225"/>
            <a:ext cx="49377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lt2"/>
                </a:solidFill>
              </a:rPr>
              <a:t>Consent to take photos or video of presentation is given by both presenters</a:t>
            </a:r>
            <a:endParaRPr sz="1100">
              <a:solidFill>
                <a:schemeClr val="l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5"/>
          <p:cNvSpPr txBox="1">
            <a:spLocks noGrp="1"/>
          </p:cNvSpPr>
          <p:nvPr>
            <p:ph type="title"/>
          </p:nvPr>
        </p:nvSpPr>
        <p:spPr>
          <a:xfrm>
            <a:off x="311700" y="391375"/>
            <a:ext cx="6553500" cy="6264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a:t>password vaulting</a:t>
            </a:r>
            <a:endParaRPr/>
          </a:p>
        </p:txBody>
      </p:sp>
      <p:sp>
        <p:nvSpPr>
          <p:cNvPr id="137" name="Google Shape;137;p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n"/>
              <a:t>Do it for your family</a:t>
            </a:r>
            <a:endParaRPr/>
          </a:p>
          <a:p>
            <a:pPr marL="457200" lvl="0" indent="-342900" algn="l" rtl="0">
              <a:lnSpc>
                <a:spcPct val="115000"/>
              </a:lnSpc>
              <a:spcBef>
                <a:spcPts val="0"/>
              </a:spcBef>
              <a:spcAft>
                <a:spcPts val="0"/>
              </a:spcAft>
              <a:buSzPts val="1800"/>
              <a:buChar char="●"/>
            </a:pPr>
            <a:r>
              <a:rPr lang="en"/>
              <a:t>Average number of accounts</a:t>
            </a:r>
            <a:endParaRPr/>
          </a:p>
          <a:p>
            <a:pPr marL="914400" lvl="1" indent="-317500" algn="l" rtl="0">
              <a:lnSpc>
                <a:spcPct val="115000"/>
              </a:lnSpc>
              <a:spcBef>
                <a:spcPts val="0"/>
              </a:spcBef>
              <a:spcAft>
                <a:spcPts val="0"/>
              </a:spcAft>
              <a:buSzPts val="1400"/>
              <a:buChar char="○"/>
            </a:pPr>
            <a:r>
              <a:rPr lang="en"/>
              <a:t>Social media - 8.8 per person </a:t>
            </a:r>
            <a:endParaRPr/>
          </a:p>
          <a:p>
            <a:pPr marL="914400" lvl="1" indent="-317500" algn="l" rtl="0">
              <a:lnSpc>
                <a:spcPct val="115000"/>
              </a:lnSpc>
              <a:spcBef>
                <a:spcPts val="0"/>
              </a:spcBef>
              <a:spcAft>
                <a:spcPts val="0"/>
              </a:spcAft>
              <a:buSzPts val="1400"/>
              <a:buChar char="○"/>
            </a:pPr>
            <a:r>
              <a:rPr lang="en"/>
              <a:t>100 passwords on average</a:t>
            </a:r>
            <a:endParaRPr/>
          </a:p>
          <a:p>
            <a:pPr marL="457200" lvl="0" indent="-342900" algn="l" rtl="0">
              <a:lnSpc>
                <a:spcPct val="115000"/>
              </a:lnSpc>
              <a:spcBef>
                <a:spcPts val="0"/>
              </a:spcBef>
              <a:spcAft>
                <a:spcPts val="0"/>
              </a:spcAft>
              <a:buSzPts val="1800"/>
              <a:buChar char="●"/>
            </a:pPr>
            <a:r>
              <a:rPr lang="en"/>
              <a:t>Which password manager to use</a:t>
            </a:r>
            <a:endParaRPr/>
          </a:p>
          <a:p>
            <a:pPr marL="914400" lvl="1" indent="-317500" algn="l" rtl="0">
              <a:lnSpc>
                <a:spcPct val="115000"/>
              </a:lnSpc>
              <a:spcBef>
                <a:spcPts val="0"/>
              </a:spcBef>
              <a:spcAft>
                <a:spcPts val="0"/>
              </a:spcAft>
              <a:buSzPts val="1400"/>
              <a:buChar char="○"/>
            </a:pPr>
            <a:r>
              <a:rPr lang="en"/>
              <a:t>Home</a:t>
            </a:r>
            <a:endParaRPr/>
          </a:p>
          <a:p>
            <a:pPr marL="1371600" lvl="2" indent="-317500" algn="l" rtl="0">
              <a:lnSpc>
                <a:spcPct val="115000"/>
              </a:lnSpc>
              <a:spcBef>
                <a:spcPts val="0"/>
              </a:spcBef>
              <a:spcAft>
                <a:spcPts val="0"/>
              </a:spcAft>
              <a:buSzPts val="1400"/>
              <a:buChar char="■"/>
            </a:pPr>
            <a:r>
              <a:rPr lang="en"/>
              <a:t>Secure your digital legacy</a:t>
            </a:r>
            <a:endParaRPr/>
          </a:p>
          <a:p>
            <a:pPr marL="914400" lvl="1" indent="-317500" algn="l" rtl="0">
              <a:lnSpc>
                <a:spcPct val="115000"/>
              </a:lnSpc>
              <a:spcBef>
                <a:spcPts val="0"/>
              </a:spcBef>
              <a:spcAft>
                <a:spcPts val="0"/>
              </a:spcAft>
              <a:buSzPts val="1400"/>
              <a:buChar char="○"/>
            </a:pPr>
            <a:r>
              <a:rPr lang="en"/>
              <a:t>Work</a:t>
            </a:r>
            <a:endParaRPr/>
          </a:p>
          <a:p>
            <a:pPr marL="1371600" lvl="2" indent="-317500" algn="l" rtl="0">
              <a:lnSpc>
                <a:spcPct val="115000"/>
              </a:lnSpc>
              <a:spcBef>
                <a:spcPts val="0"/>
              </a:spcBef>
              <a:spcAft>
                <a:spcPts val="0"/>
              </a:spcAft>
              <a:buSzPts val="1400"/>
              <a:buChar char="■"/>
            </a:pPr>
            <a:r>
              <a:rPr lang="en"/>
              <a:t>Gotta keep ‘em separated</a:t>
            </a:r>
            <a:endParaRPr/>
          </a:p>
        </p:txBody>
      </p:sp>
      <p:sp>
        <p:nvSpPr>
          <p:cNvPr id="138" name="Google Shape;138;p5"/>
          <p:cNvSpPr txBox="1"/>
          <p:nvPr/>
        </p:nvSpPr>
        <p:spPr>
          <a:xfrm>
            <a:off x="7523150" y="2992425"/>
            <a:ext cx="2743200" cy="320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139" name="Google Shape;139;p5"/>
          <p:cNvPicPr preferRelativeResize="0"/>
          <p:nvPr/>
        </p:nvPicPr>
        <p:blipFill>
          <a:blip r:embed="rId3">
            <a:alphaModFix/>
          </a:blip>
          <a:stretch>
            <a:fillRect/>
          </a:stretch>
        </p:blipFill>
        <p:spPr>
          <a:xfrm>
            <a:off x="5373825" y="1003977"/>
            <a:ext cx="2942799" cy="3713398"/>
          </a:xfrm>
          <a:prstGeom prst="rect">
            <a:avLst/>
          </a:prstGeom>
          <a:noFill/>
          <a:ln>
            <a:noFill/>
          </a:ln>
        </p:spPr>
      </p:pic>
      <p:pic>
        <p:nvPicPr>
          <p:cNvPr id="140" name="Google Shape;140;p5"/>
          <p:cNvPicPr preferRelativeResize="0"/>
          <p:nvPr/>
        </p:nvPicPr>
        <p:blipFill>
          <a:blip r:embed="rId4">
            <a:alphaModFix/>
          </a:blip>
          <a:stretch>
            <a:fillRect/>
          </a:stretch>
        </p:blipFill>
        <p:spPr>
          <a:xfrm>
            <a:off x="8164225" y="3680900"/>
            <a:ext cx="801825" cy="1036485"/>
          </a:xfrm>
          <a:prstGeom prst="rect">
            <a:avLst/>
          </a:prstGeom>
          <a:noFill/>
          <a:ln>
            <a:noFill/>
          </a:ln>
        </p:spPr>
      </p:pic>
      <p:pic>
        <p:nvPicPr>
          <p:cNvPr id="141" name="Google Shape;141;p5"/>
          <p:cNvPicPr preferRelativeResize="0"/>
          <p:nvPr/>
        </p:nvPicPr>
        <p:blipFill>
          <a:blip r:embed="rId4">
            <a:alphaModFix/>
          </a:blip>
          <a:stretch>
            <a:fillRect/>
          </a:stretch>
        </p:blipFill>
        <p:spPr>
          <a:xfrm>
            <a:off x="4724401" y="3684787"/>
            <a:ext cx="801825" cy="1036485"/>
          </a:xfrm>
          <a:prstGeom prst="rect">
            <a:avLst/>
          </a:prstGeom>
          <a:noFill/>
          <a:ln>
            <a:noFill/>
          </a:ln>
        </p:spPr>
      </p:pic>
      <p:pic>
        <p:nvPicPr>
          <p:cNvPr id="142" name="Google Shape;142;p5"/>
          <p:cNvPicPr preferRelativeResize="0"/>
          <p:nvPr/>
        </p:nvPicPr>
        <p:blipFill rotWithShape="1">
          <a:blip r:embed="rId5">
            <a:alphaModFix/>
          </a:blip>
          <a:srcRect/>
          <a:stretch/>
        </p:blipFill>
        <p:spPr>
          <a:xfrm>
            <a:off x="119875" y="4097200"/>
            <a:ext cx="1789274" cy="1002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Google Shape;147;geb3287d8fb_1_7"/>
          <p:cNvPicPr preferRelativeResize="0"/>
          <p:nvPr/>
        </p:nvPicPr>
        <p:blipFill>
          <a:blip r:embed="rId3">
            <a:alphaModFix/>
          </a:blip>
          <a:stretch>
            <a:fillRect/>
          </a:stretch>
        </p:blipFill>
        <p:spPr>
          <a:xfrm>
            <a:off x="3143250" y="1381125"/>
            <a:ext cx="2857500" cy="2381250"/>
          </a:xfrm>
          <a:prstGeom prst="rect">
            <a:avLst/>
          </a:prstGeom>
          <a:noFill/>
          <a:ln>
            <a:noFill/>
          </a:ln>
        </p:spPr>
      </p:pic>
      <p:pic>
        <p:nvPicPr>
          <p:cNvPr id="148" name="Google Shape;148;geb3287d8fb_1_7"/>
          <p:cNvPicPr preferRelativeResize="0"/>
          <p:nvPr/>
        </p:nvPicPr>
        <p:blipFill>
          <a:blip r:embed="rId4">
            <a:alphaModFix/>
          </a:blip>
          <a:stretch>
            <a:fillRect/>
          </a:stretch>
        </p:blipFill>
        <p:spPr>
          <a:xfrm>
            <a:off x="7617950" y="3692025"/>
            <a:ext cx="1366575" cy="1366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the not so basics of life in a digital world</a:t>
            </a:r>
            <a:endParaRPr/>
          </a:p>
        </p:txBody>
      </p:sp>
      <p:sp>
        <p:nvSpPr>
          <p:cNvPr id="154" name="Google Shape;154;p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Clr>
                <a:schemeClr val="dk1"/>
              </a:buClr>
              <a:buSzPts val="1800"/>
              <a:buChar char="●"/>
            </a:pPr>
            <a:r>
              <a:rPr lang="en">
                <a:solidFill>
                  <a:schemeClr val="dk1"/>
                </a:solidFill>
              </a:rPr>
              <a:t>Cryptocurrency</a:t>
            </a:r>
            <a:endParaRPr>
              <a:solidFill>
                <a:schemeClr val="dk1"/>
              </a:solidFill>
            </a:endParaRPr>
          </a:p>
          <a:p>
            <a:pPr marL="457200" lvl="0" indent="0" algn="l" rtl="0">
              <a:lnSpc>
                <a:spcPct val="115000"/>
              </a:lnSpc>
              <a:spcBef>
                <a:spcPts val="1200"/>
              </a:spcBef>
              <a:spcAft>
                <a:spcPts val="0"/>
              </a:spcAft>
              <a:buNone/>
            </a:pPr>
            <a:endParaRPr>
              <a:solidFill>
                <a:schemeClr val="dk1"/>
              </a:solidFill>
            </a:endParaRPr>
          </a:p>
          <a:p>
            <a:pPr marL="457200" lvl="0" indent="0" algn="l" rtl="0">
              <a:lnSpc>
                <a:spcPct val="115000"/>
              </a:lnSpc>
              <a:spcBef>
                <a:spcPts val="1200"/>
              </a:spcBef>
              <a:spcAft>
                <a:spcPts val="0"/>
              </a:spcAft>
              <a:buNone/>
            </a:pPr>
            <a:endParaRPr>
              <a:solidFill>
                <a:schemeClr val="dk1"/>
              </a:solidFill>
            </a:endParaRPr>
          </a:p>
          <a:p>
            <a:pPr marL="457200" lvl="0" indent="-342900" algn="l" rtl="0">
              <a:lnSpc>
                <a:spcPct val="115000"/>
              </a:lnSpc>
              <a:spcBef>
                <a:spcPts val="1200"/>
              </a:spcBef>
              <a:spcAft>
                <a:spcPts val="0"/>
              </a:spcAft>
              <a:buClr>
                <a:schemeClr val="dk1"/>
              </a:buClr>
              <a:buSzPts val="1800"/>
              <a:buChar char="●"/>
            </a:pPr>
            <a:r>
              <a:rPr lang="en">
                <a:solidFill>
                  <a:schemeClr val="dk1"/>
                </a:solidFill>
              </a:rPr>
              <a:t>Gaming assets</a:t>
            </a:r>
            <a:endParaRPr>
              <a:solidFill>
                <a:schemeClr val="dk1"/>
              </a:solidFill>
            </a:endParaRPr>
          </a:p>
        </p:txBody>
      </p:sp>
      <p:pic>
        <p:nvPicPr>
          <p:cNvPr id="155" name="Google Shape;155;p4"/>
          <p:cNvPicPr preferRelativeResize="0"/>
          <p:nvPr/>
        </p:nvPicPr>
        <p:blipFill>
          <a:blip r:embed="rId3">
            <a:alphaModFix/>
          </a:blip>
          <a:stretch>
            <a:fillRect/>
          </a:stretch>
        </p:blipFill>
        <p:spPr>
          <a:xfrm>
            <a:off x="7617950" y="3692025"/>
            <a:ext cx="1366575" cy="1366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e8793d2ae4_0_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the not so basics </a:t>
            </a:r>
            <a:endParaRPr/>
          </a:p>
        </p:txBody>
      </p:sp>
      <p:sp>
        <p:nvSpPr>
          <p:cNvPr id="161" name="Google Shape;161;ge8793d2ae4_0_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114300" lvl="0" indent="0" algn="l" rtl="0">
              <a:lnSpc>
                <a:spcPct val="115000"/>
              </a:lnSpc>
              <a:spcBef>
                <a:spcPts val="0"/>
              </a:spcBef>
              <a:spcAft>
                <a:spcPts val="0"/>
              </a:spcAft>
              <a:buNone/>
            </a:pPr>
            <a:r>
              <a:rPr lang="en">
                <a:solidFill>
                  <a:schemeClr val="dk1"/>
                </a:solidFill>
              </a:rPr>
              <a:t>Life is complicated and we accumulate stuff.</a:t>
            </a:r>
            <a:endParaRPr>
              <a:solidFill>
                <a:schemeClr val="dk1"/>
              </a:solidFill>
            </a:endParaRPr>
          </a:p>
          <a:p>
            <a:pPr marL="114300" lvl="0" indent="0" algn="l" rtl="0">
              <a:lnSpc>
                <a:spcPct val="115000"/>
              </a:lnSpc>
              <a:spcBef>
                <a:spcPts val="0"/>
              </a:spcBef>
              <a:spcAft>
                <a:spcPts val="0"/>
              </a:spcAft>
              <a:buNone/>
            </a:pPr>
            <a:endParaRPr>
              <a:solidFill>
                <a:schemeClr val="dk1"/>
              </a:solidFill>
            </a:endParaRPr>
          </a:p>
          <a:p>
            <a:pPr marL="114300" lvl="0" indent="0" algn="l" rtl="0">
              <a:lnSpc>
                <a:spcPct val="115000"/>
              </a:lnSpc>
              <a:spcBef>
                <a:spcPts val="0"/>
              </a:spcBef>
              <a:spcAft>
                <a:spcPts val="0"/>
              </a:spcAft>
              <a:buNone/>
            </a:pPr>
            <a:r>
              <a:rPr lang="en">
                <a:solidFill>
                  <a:schemeClr val="dk1"/>
                </a:solidFill>
              </a:rPr>
              <a:t>“He who dies with the most toys still dies”</a:t>
            </a:r>
            <a:endParaRPr>
              <a:solidFill>
                <a:schemeClr val="dk1"/>
              </a:solidFill>
            </a:endParaRPr>
          </a:p>
          <a:p>
            <a:pPr marL="114300" lvl="0" indent="0" algn="l" rtl="0">
              <a:lnSpc>
                <a:spcPct val="115000"/>
              </a:lnSpc>
              <a:spcBef>
                <a:spcPts val="0"/>
              </a:spcBef>
              <a:spcAft>
                <a:spcPts val="0"/>
              </a:spcAft>
              <a:buNone/>
            </a:pPr>
            <a:endParaRPr>
              <a:solidFill>
                <a:schemeClr val="dk1"/>
              </a:solidFill>
            </a:endParaRPr>
          </a:p>
          <a:p>
            <a:pPr marL="114300" lvl="0" indent="0" algn="l" rtl="0">
              <a:lnSpc>
                <a:spcPct val="115000"/>
              </a:lnSpc>
              <a:spcBef>
                <a:spcPts val="0"/>
              </a:spcBef>
              <a:spcAft>
                <a:spcPts val="0"/>
              </a:spcAft>
              <a:buNone/>
            </a:pPr>
            <a:r>
              <a:rPr lang="en">
                <a:solidFill>
                  <a:schemeClr val="dk1"/>
                </a:solidFill>
              </a:rPr>
              <a:t>We have to dispose of digital accumulations</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1200"/>
              </a:spcAft>
              <a:buNone/>
            </a:pPr>
            <a:endParaRPr>
              <a:solidFill>
                <a:srgbClr val="ADADAD"/>
              </a:solidFill>
            </a:endParaRPr>
          </a:p>
        </p:txBody>
      </p:sp>
      <p:pic>
        <p:nvPicPr>
          <p:cNvPr id="162" name="Google Shape;162;ge8793d2ae4_0_2"/>
          <p:cNvPicPr preferRelativeResize="0"/>
          <p:nvPr/>
        </p:nvPicPr>
        <p:blipFill>
          <a:blip r:embed="rId3">
            <a:alphaModFix/>
          </a:blip>
          <a:stretch>
            <a:fillRect/>
          </a:stretch>
        </p:blipFill>
        <p:spPr>
          <a:xfrm>
            <a:off x="7617950" y="3692025"/>
            <a:ext cx="1366575" cy="1366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gb6ef7a3374_1_1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cryptocurrency</a:t>
            </a:r>
            <a:endParaRPr/>
          </a:p>
        </p:txBody>
      </p:sp>
      <p:sp>
        <p:nvSpPr>
          <p:cNvPr id="168" name="Google Shape;168;gb6ef7a3374_1_1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22000"/>
              </a:lnSpc>
              <a:spcBef>
                <a:spcPts val="1200"/>
              </a:spcBef>
              <a:spcAft>
                <a:spcPts val="0"/>
              </a:spcAft>
              <a:buNone/>
            </a:pPr>
            <a:r>
              <a:rPr lang="en" sz="1700">
                <a:solidFill>
                  <a:schemeClr val="dk1"/>
                </a:solidFill>
              </a:rPr>
              <a:t>Estate Planning When You Own Cryptocurrency: </a:t>
            </a:r>
            <a:endParaRPr sz="3300" b="1">
              <a:solidFill>
                <a:schemeClr val="dk1"/>
              </a:solidFill>
              <a:latin typeface="Merriweather"/>
              <a:ea typeface="Merriweather"/>
              <a:cs typeface="Merriweather"/>
              <a:sym typeface="Merriweather"/>
            </a:endParaRPr>
          </a:p>
          <a:p>
            <a:pPr marL="0" lvl="0" indent="0" algn="l" rtl="0">
              <a:spcBef>
                <a:spcPts val="0"/>
              </a:spcBef>
              <a:spcAft>
                <a:spcPts val="0"/>
              </a:spcAft>
              <a:buNone/>
            </a:pPr>
            <a:r>
              <a:rPr lang="en" sz="1100" u="sng">
                <a:solidFill>
                  <a:srgbClr val="0000FF"/>
                </a:solidFill>
                <a:hlinkClick r:id="rId3">
                  <a:extLst>
                    <a:ext uri="{A12FA001-AC4F-418D-AE19-62706E023703}">
                      <ahyp:hlinkClr xmlns:ahyp="http://schemas.microsoft.com/office/drawing/2018/hyperlinkcolor" val="tx"/>
                    </a:ext>
                  </a:extLst>
                </a:hlinkClick>
              </a:rPr>
              <a:t>https://www.forbes.com/sites/matthewerskine/2020/07/30/estate-planning-when-you-own-cryptocurrency/?sh=7fb507de871b</a:t>
            </a:r>
            <a:endParaRPr sz="1100">
              <a:solidFill>
                <a:srgbClr val="0000FF"/>
              </a:solidFill>
            </a:endParaRPr>
          </a:p>
          <a:p>
            <a:pPr marL="0" lvl="0" indent="0" algn="l" rtl="0">
              <a:spcBef>
                <a:spcPts val="0"/>
              </a:spcBef>
              <a:spcAft>
                <a:spcPts val="0"/>
              </a:spcAft>
              <a:buNone/>
            </a:pPr>
            <a:endParaRPr sz="1100">
              <a:solidFill>
                <a:schemeClr val="dk1"/>
              </a:solidFill>
            </a:endParaRPr>
          </a:p>
          <a:p>
            <a:pPr marL="0" lvl="0" indent="0" algn="l" rtl="0">
              <a:spcBef>
                <a:spcPts val="0"/>
              </a:spcBef>
              <a:spcAft>
                <a:spcPts val="0"/>
              </a:spcAft>
              <a:buNone/>
            </a:pPr>
            <a:r>
              <a:rPr lang="en" sz="1700">
                <a:solidFill>
                  <a:schemeClr val="dk1"/>
                </a:solidFill>
              </a:rPr>
              <a:t>Trusts and other planning devices have a hard time owning cryptocurrency, especially if the Prudent Investor Rule applies. Without specific language, the trust will not be able to hold cryptocurrency, but if that language is written too broadly, the trustee may be exempt from damages due to willful neglect. Also cryptocurrency is tax as property rather than as currency by the IRS for tax purposes.  </a:t>
            </a:r>
            <a:endParaRPr sz="2400">
              <a:solidFill>
                <a:schemeClr val="dk1"/>
              </a:solidFill>
            </a:endParaRPr>
          </a:p>
        </p:txBody>
      </p:sp>
      <p:pic>
        <p:nvPicPr>
          <p:cNvPr id="169" name="Google Shape;169;gb6ef7a3374_1_11"/>
          <p:cNvPicPr preferRelativeResize="0"/>
          <p:nvPr/>
        </p:nvPicPr>
        <p:blipFill>
          <a:blip r:embed="rId4">
            <a:alphaModFix/>
          </a:blip>
          <a:stretch>
            <a:fillRect/>
          </a:stretch>
        </p:blipFill>
        <p:spPr>
          <a:xfrm>
            <a:off x="7617950" y="3692025"/>
            <a:ext cx="1366575" cy="1366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ge8793d2ae4_0_1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cryptocurrency</a:t>
            </a:r>
            <a:endParaRPr/>
          </a:p>
        </p:txBody>
      </p:sp>
      <p:sp>
        <p:nvSpPr>
          <p:cNvPr id="175" name="Google Shape;175;ge8793d2ae4_0_1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22000"/>
              </a:lnSpc>
              <a:spcBef>
                <a:spcPts val="1200"/>
              </a:spcBef>
              <a:spcAft>
                <a:spcPts val="0"/>
              </a:spcAft>
              <a:buNone/>
            </a:pPr>
            <a:r>
              <a:rPr lang="en" sz="1700">
                <a:solidFill>
                  <a:srgbClr val="FFFFFF"/>
                </a:solidFill>
              </a:rPr>
              <a:t>How do you pass on your digital wallet?</a:t>
            </a:r>
            <a:endParaRPr sz="1700">
              <a:solidFill>
                <a:srgbClr val="FFFFFF"/>
              </a:solidFill>
            </a:endParaRPr>
          </a:p>
          <a:p>
            <a:pPr marL="0" lvl="0" indent="0" algn="l" rtl="0">
              <a:lnSpc>
                <a:spcPct val="122000"/>
              </a:lnSpc>
              <a:spcBef>
                <a:spcPts val="1200"/>
              </a:spcBef>
              <a:spcAft>
                <a:spcPts val="0"/>
              </a:spcAft>
              <a:buNone/>
            </a:pPr>
            <a:r>
              <a:rPr lang="en" sz="1700">
                <a:solidFill>
                  <a:srgbClr val="FFFFFF"/>
                </a:solidFill>
              </a:rPr>
              <a:t>Cryptocurrency is still the wild west in terms of legality and general understanding by the public.</a:t>
            </a:r>
            <a:endParaRPr sz="1700">
              <a:solidFill>
                <a:srgbClr val="FFFFFF"/>
              </a:solidFill>
            </a:endParaRPr>
          </a:p>
          <a:p>
            <a:pPr marL="0" lvl="0" indent="0" algn="l" rtl="0">
              <a:lnSpc>
                <a:spcPct val="122000"/>
              </a:lnSpc>
              <a:spcBef>
                <a:spcPts val="1200"/>
              </a:spcBef>
              <a:spcAft>
                <a:spcPts val="0"/>
              </a:spcAft>
              <a:buNone/>
            </a:pPr>
            <a:r>
              <a:rPr lang="en" sz="1700">
                <a:solidFill>
                  <a:srgbClr val="FFFFFF"/>
                </a:solidFill>
              </a:rPr>
              <a:t>Make sure your power of attorney or estate executor has your recovery codes and understand how to access your crypto wallet. Take the time to educate for their benefit.</a:t>
            </a:r>
            <a:endParaRPr sz="1700">
              <a:solidFill>
                <a:srgbClr val="FFFFFF"/>
              </a:solidFill>
            </a:endParaRPr>
          </a:p>
          <a:p>
            <a:pPr marL="0" lvl="0" indent="0" algn="l" rtl="0">
              <a:spcBef>
                <a:spcPts val="0"/>
              </a:spcBef>
              <a:spcAft>
                <a:spcPts val="0"/>
              </a:spcAft>
              <a:buNone/>
            </a:pPr>
            <a:endParaRPr sz="1700">
              <a:solidFill>
                <a:schemeClr val="dk1"/>
              </a:solidFill>
            </a:endParaRPr>
          </a:p>
        </p:txBody>
      </p:sp>
      <p:pic>
        <p:nvPicPr>
          <p:cNvPr id="176" name="Google Shape;176;ge8793d2ae4_0_10"/>
          <p:cNvPicPr preferRelativeResize="0"/>
          <p:nvPr/>
        </p:nvPicPr>
        <p:blipFill>
          <a:blip r:embed="rId3">
            <a:alphaModFix/>
          </a:blip>
          <a:stretch>
            <a:fillRect/>
          </a:stretch>
        </p:blipFill>
        <p:spPr>
          <a:xfrm>
            <a:off x="7617950" y="3692025"/>
            <a:ext cx="1366575" cy="1366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eabf18ade2_0_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gaming assets</a:t>
            </a:r>
            <a:endParaRPr/>
          </a:p>
        </p:txBody>
      </p:sp>
      <p:sp>
        <p:nvSpPr>
          <p:cNvPr id="182" name="Google Shape;182;geabf18ade2_0_1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a:solidFill>
                  <a:schemeClr val="dk1"/>
                </a:solidFill>
              </a:rPr>
              <a:t>I play a terrible game that no one should ever play: Eve Online.</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0"/>
              </a:spcAft>
              <a:buNone/>
            </a:pPr>
            <a:r>
              <a:rPr lang="en">
                <a:solidFill>
                  <a:schemeClr val="dk1"/>
                </a:solidFill>
              </a:rPr>
              <a:t>Eve is a unique game in that digital assets can be passed on to others, bought, traded, and sold. Digital assets that are destroyed in game are lost forever.</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0"/>
              </a:spcAft>
              <a:buNone/>
            </a:pPr>
            <a:r>
              <a:rPr lang="en">
                <a:solidFill>
                  <a:schemeClr val="dk1"/>
                </a:solidFill>
              </a:rPr>
              <a:t>My personal assets within the game are worth 15k USD in terms of real dollars and include some of the largest and rarest ships in the game.</a:t>
            </a:r>
            <a:endParaRPr>
              <a:solidFill>
                <a:schemeClr val="dk1"/>
              </a:solidFill>
            </a:endParaRPr>
          </a:p>
          <a:p>
            <a:pPr marL="0" lvl="0" indent="0" algn="l" rtl="0">
              <a:spcBef>
                <a:spcPts val="0"/>
              </a:spcBef>
              <a:spcAft>
                <a:spcPts val="0"/>
              </a:spcAft>
              <a:buNone/>
            </a:pPr>
            <a:endParaRPr/>
          </a:p>
        </p:txBody>
      </p:sp>
      <p:pic>
        <p:nvPicPr>
          <p:cNvPr id="183" name="Google Shape;183;geabf18ade2_0_13"/>
          <p:cNvPicPr preferRelativeResize="0"/>
          <p:nvPr/>
        </p:nvPicPr>
        <p:blipFill>
          <a:blip r:embed="rId3">
            <a:alphaModFix/>
          </a:blip>
          <a:stretch>
            <a:fillRect/>
          </a:stretch>
        </p:blipFill>
        <p:spPr>
          <a:xfrm>
            <a:off x="7617950" y="3692025"/>
            <a:ext cx="1366575" cy="1366575"/>
          </a:xfrm>
          <a:prstGeom prst="rect">
            <a:avLst/>
          </a:prstGeom>
          <a:noFill/>
          <a:ln>
            <a:noFill/>
          </a:ln>
        </p:spPr>
      </p:pic>
      <p:pic>
        <p:nvPicPr>
          <p:cNvPr id="184" name="Google Shape;184;geabf18ade2_0_13"/>
          <p:cNvPicPr preferRelativeResize="0"/>
          <p:nvPr/>
        </p:nvPicPr>
        <p:blipFill>
          <a:blip r:embed="rId4">
            <a:alphaModFix/>
          </a:blip>
          <a:stretch>
            <a:fillRect/>
          </a:stretch>
        </p:blipFill>
        <p:spPr>
          <a:xfrm>
            <a:off x="2622038" y="3226025"/>
            <a:ext cx="3899926" cy="1917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geb3287d8fb_1_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Some final (heh)...thoughts</a:t>
            </a:r>
            <a:endParaRPr/>
          </a:p>
          <a:p>
            <a:pPr marL="0" lvl="0" indent="0" algn="l" rtl="0">
              <a:spcBef>
                <a:spcPts val="0"/>
              </a:spcBef>
              <a:spcAft>
                <a:spcPts val="0"/>
              </a:spcAft>
              <a:buNone/>
            </a:pPr>
            <a:endParaRPr/>
          </a:p>
        </p:txBody>
      </p:sp>
      <p:sp>
        <p:nvSpPr>
          <p:cNvPr id="190" name="Google Shape;190;geb3287d8fb_1_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a:solidFill>
                  <a:schemeClr val="dk1"/>
                </a:solidFill>
              </a:rPr>
              <a:t>Make sure your will clearly delineates what should be accessed and what is taken to the grave</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0"/>
              </a:spcAft>
              <a:buNone/>
            </a:pPr>
            <a:r>
              <a:rPr lang="en">
                <a:solidFill>
                  <a:schemeClr val="dk1"/>
                </a:solidFill>
              </a:rPr>
              <a:t>Be diligent and plan ahead</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lnSpc>
                <a:spcPct val="115000"/>
              </a:lnSpc>
              <a:spcBef>
                <a:spcPts val="0"/>
              </a:spcBef>
              <a:spcAft>
                <a:spcPts val="0"/>
              </a:spcAft>
              <a:buNone/>
            </a:pPr>
            <a:r>
              <a:rPr lang="en">
                <a:solidFill>
                  <a:schemeClr val="dk1"/>
                </a:solidFill>
              </a:rPr>
              <a:t>Take the time to list your digital assets and update it as necessary</a:t>
            </a:r>
            <a:endParaRPr>
              <a:solidFill>
                <a:schemeClr val="dk1"/>
              </a:solidFill>
            </a:endParaRPr>
          </a:p>
          <a:p>
            <a:pPr marL="0" lvl="0" indent="0" algn="l" rtl="0">
              <a:lnSpc>
                <a:spcPct val="115000"/>
              </a:lnSpc>
              <a:spcBef>
                <a:spcPts val="0"/>
              </a:spcBef>
              <a:spcAft>
                <a:spcPts val="0"/>
              </a:spcAft>
              <a:buNone/>
            </a:pPr>
            <a:endParaRPr>
              <a:solidFill>
                <a:schemeClr val="dk1"/>
              </a:solidFill>
            </a:endParaRPr>
          </a:p>
          <a:p>
            <a:pPr marL="0" lvl="0" indent="0" algn="l" rtl="0">
              <a:spcBef>
                <a:spcPts val="0"/>
              </a:spcBef>
              <a:spcAft>
                <a:spcPts val="0"/>
              </a:spcAft>
              <a:buNone/>
            </a:pPr>
            <a:endParaRPr/>
          </a:p>
        </p:txBody>
      </p:sp>
      <p:pic>
        <p:nvPicPr>
          <p:cNvPr id="191" name="Google Shape;191;geb3287d8fb_1_0"/>
          <p:cNvPicPr preferRelativeResize="0"/>
          <p:nvPr/>
        </p:nvPicPr>
        <p:blipFill>
          <a:blip r:embed="rId3">
            <a:alphaModFix/>
          </a:blip>
          <a:stretch>
            <a:fillRect/>
          </a:stretch>
        </p:blipFill>
        <p:spPr>
          <a:xfrm>
            <a:off x="7617950" y="3692025"/>
            <a:ext cx="1366575" cy="13665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gb6ef7a3374_1_1"/>
          <p:cNvSpPr txBox="1">
            <a:spLocks noGrp="1"/>
          </p:cNvSpPr>
          <p:nvPr>
            <p:ph type="title"/>
          </p:nvPr>
        </p:nvSpPr>
        <p:spPr>
          <a:xfrm>
            <a:off x="1348525" y="151050"/>
            <a:ext cx="6927000" cy="690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a:t>Remember, none of us get out of this alive</a:t>
            </a:r>
            <a:endParaRPr/>
          </a:p>
        </p:txBody>
      </p:sp>
      <p:pic>
        <p:nvPicPr>
          <p:cNvPr id="197" name="Google Shape;197;gb6ef7a3374_1_1"/>
          <p:cNvPicPr preferRelativeResize="0"/>
          <p:nvPr/>
        </p:nvPicPr>
        <p:blipFill>
          <a:blip r:embed="rId3">
            <a:alphaModFix/>
          </a:blip>
          <a:stretch>
            <a:fillRect/>
          </a:stretch>
        </p:blipFill>
        <p:spPr>
          <a:xfrm>
            <a:off x="1678950" y="763800"/>
            <a:ext cx="5960050" cy="3533250"/>
          </a:xfrm>
          <a:prstGeom prst="rect">
            <a:avLst/>
          </a:prstGeom>
          <a:noFill/>
          <a:ln>
            <a:noFill/>
          </a:ln>
        </p:spPr>
      </p:pic>
      <p:sp>
        <p:nvSpPr>
          <p:cNvPr id="198" name="Google Shape;198;gb6ef7a3374_1_1"/>
          <p:cNvSpPr txBox="1">
            <a:spLocks noGrp="1"/>
          </p:cNvSpPr>
          <p:nvPr>
            <p:ph type="title"/>
          </p:nvPr>
        </p:nvSpPr>
        <p:spPr>
          <a:xfrm>
            <a:off x="2593850" y="4452900"/>
            <a:ext cx="4330200" cy="6906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a:t>What are your Questions?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None/>
            </a:pPr>
            <a:r>
              <a:rPr lang="en"/>
              <a:t>whoami</a:t>
            </a:r>
            <a:endParaRPr/>
          </a:p>
          <a:p>
            <a:pPr marL="0" lvl="0" indent="0" algn="l" rtl="0">
              <a:lnSpc>
                <a:spcPct val="100000"/>
              </a:lnSpc>
              <a:spcBef>
                <a:spcPts val="0"/>
              </a:spcBef>
              <a:spcAft>
                <a:spcPts val="0"/>
              </a:spcAft>
              <a:buSzPct val="111111"/>
              <a:buNone/>
            </a:pPr>
            <a:endParaRPr/>
          </a:p>
        </p:txBody>
      </p:sp>
      <p:sp>
        <p:nvSpPr>
          <p:cNvPr id="63" name="Google Shape;63;p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n" dirty="0"/>
              <a:t>Kentucky (Lexington)</a:t>
            </a:r>
            <a:endParaRPr dirty="0"/>
          </a:p>
          <a:p>
            <a:pPr marL="457200" lvl="0" indent="-342900" algn="l" rtl="0">
              <a:lnSpc>
                <a:spcPct val="115000"/>
              </a:lnSpc>
              <a:spcBef>
                <a:spcPts val="0"/>
              </a:spcBef>
              <a:spcAft>
                <a:spcPts val="0"/>
              </a:spcAft>
              <a:buSzPts val="1800"/>
              <a:buChar char="●"/>
            </a:pPr>
            <a:r>
              <a:rPr lang="en" dirty="0"/>
              <a:t>Security Operations Center Manager </a:t>
            </a:r>
            <a:endParaRPr dirty="0"/>
          </a:p>
          <a:p>
            <a:pPr marL="457200" lvl="0" indent="-342900" algn="l" rtl="0">
              <a:lnSpc>
                <a:spcPct val="115000"/>
              </a:lnSpc>
              <a:spcBef>
                <a:spcPts val="0"/>
              </a:spcBef>
              <a:spcAft>
                <a:spcPts val="0"/>
              </a:spcAft>
              <a:buSzPts val="1800"/>
              <a:buChar char="●"/>
            </a:pPr>
            <a:r>
              <a:rPr lang="en" dirty="0"/>
              <a:t>Been doing this for awhile</a:t>
            </a:r>
            <a:endParaRPr dirty="0"/>
          </a:p>
          <a:p>
            <a:pPr marL="914400" lvl="1" indent="-317500" algn="l" rtl="0">
              <a:lnSpc>
                <a:spcPct val="115000"/>
              </a:lnSpc>
              <a:spcBef>
                <a:spcPts val="0"/>
              </a:spcBef>
              <a:spcAft>
                <a:spcPts val="0"/>
              </a:spcAft>
              <a:buSzPts val="1400"/>
              <a:buChar char="○"/>
            </a:pPr>
            <a:r>
              <a:rPr lang="en" dirty="0"/>
              <a:t>CISSP, GCCC, CEH, CNDA, PMP</a:t>
            </a:r>
            <a:endParaRPr dirty="0"/>
          </a:p>
          <a:p>
            <a:pPr marL="457200" lvl="0" indent="-342900" algn="l" rtl="0">
              <a:lnSpc>
                <a:spcPct val="115000"/>
              </a:lnSpc>
              <a:spcBef>
                <a:spcPts val="0"/>
              </a:spcBef>
              <a:spcAft>
                <a:spcPts val="0"/>
              </a:spcAft>
              <a:buSzPts val="1800"/>
              <a:buChar char="●"/>
            </a:pPr>
            <a:r>
              <a:rPr lang="en" dirty="0"/>
              <a:t>Also an OIF/OEF vet, runner, traveler, beer &amp; bourbon snob</a:t>
            </a:r>
            <a:endParaRPr dirty="0"/>
          </a:p>
          <a:p>
            <a:pPr marL="457200" lvl="0" indent="-342900" algn="l" rtl="0">
              <a:lnSpc>
                <a:spcPct val="115000"/>
              </a:lnSpc>
              <a:spcBef>
                <a:spcPts val="0"/>
              </a:spcBef>
              <a:spcAft>
                <a:spcPts val="0"/>
              </a:spcAft>
              <a:buSzPts val="1800"/>
              <a:buChar char="●"/>
            </a:pPr>
            <a:r>
              <a:rPr lang="en" dirty="0"/>
              <a:t>Twitter: @KyCarla</a:t>
            </a:r>
            <a:endParaRPr dirty="0"/>
          </a:p>
          <a:p>
            <a:pPr marL="0" lvl="0" indent="0" algn="l" rtl="0">
              <a:lnSpc>
                <a:spcPct val="115000"/>
              </a:lnSpc>
              <a:spcBef>
                <a:spcPts val="1200"/>
              </a:spcBef>
              <a:spcAft>
                <a:spcPts val="0"/>
              </a:spcAft>
              <a:buNone/>
            </a:pPr>
            <a:endParaRPr dirty="0"/>
          </a:p>
          <a:p>
            <a:pPr marL="0" lvl="0" indent="0" algn="l" rtl="0">
              <a:lnSpc>
                <a:spcPct val="115000"/>
              </a:lnSpc>
              <a:spcBef>
                <a:spcPts val="1200"/>
              </a:spcBef>
              <a:spcAft>
                <a:spcPts val="1200"/>
              </a:spcAft>
              <a:buSzPts val="1800"/>
              <a:buNone/>
            </a:pPr>
            <a:endParaRPr dirty="0"/>
          </a:p>
        </p:txBody>
      </p:sp>
      <p:pic>
        <p:nvPicPr>
          <p:cNvPr id="64" name="Google Shape;64;p2"/>
          <p:cNvPicPr preferRelativeResize="0"/>
          <p:nvPr/>
        </p:nvPicPr>
        <p:blipFill rotWithShape="1">
          <a:blip r:embed="rId3">
            <a:alphaModFix/>
          </a:blip>
          <a:srcRect/>
          <a:stretch/>
        </p:blipFill>
        <p:spPr>
          <a:xfrm>
            <a:off x="177996" y="3956300"/>
            <a:ext cx="1947526" cy="1091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gb6ef7a3374_0_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whoami</a:t>
            </a:r>
            <a:endParaRPr/>
          </a:p>
        </p:txBody>
      </p:sp>
      <p:sp>
        <p:nvSpPr>
          <p:cNvPr id="73" name="Google Shape;73;gb6ef7a3374_0_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a:solidFill>
                  <a:srgbClr val="ADADAD"/>
                </a:solidFill>
              </a:rPr>
              <a:t>Matt Speer</a:t>
            </a:r>
            <a:endParaRPr>
              <a:solidFill>
                <a:srgbClr val="ADADAD"/>
              </a:solidFill>
            </a:endParaRPr>
          </a:p>
          <a:p>
            <a:pPr marL="0" lvl="0" indent="0" algn="l" rtl="0">
              <a:lnSpc>
                <a:spcPct val="115000"/>
              </a:lnSpc>
              <a:spcBef>
                <a:spcPts val="1200"/>
              </a:spcBef>
              <a:spcAft>
                <a:spcPts val="0"/>
              </a:spcAft>
              <a:buNone/>
            </a:pPr>
            <a:r>
              <a:rPr lang="en">
                <a:solidFill>
                  <a:srgbClr val="ADADAD"/>
                </a:solidFill>
              </a:rPr>
              <a:t>Penetration Tester in the airline industry</a:t>
            </a:r>
            <a:endParaRPr>
              <a:solidFill>
                <a:srgbClr val="ADADAD"/>
              </a:solidFill>
            </a:endParaRPr>
          </a:p>
          <a:p>
            <a:pPr marL="0" lvl="0" indent="0" algn="l" rtl="0">
              <a:lnSpc>
                <a:spcPct val="115000"/>
              </a:lnSpc>
              <a:spcBef>
                <a:spcPts val="1200"/>
              </a:spcBef>
              <a:spcAft>
                <a:spcPts val="0"/>
              </a:spcAft>
              <a:buNone/>
            </a:pPr>
            <a:r>
              <a:rPr lang="en">
                <a:solidFill>
                  <a:srgbClr val="ADADAD"/>
                </a:solidFill>
              </a:rPr>
              <a:t>15 years in Cybersecurity in both Blue Team and Red Team roles</a:t>
            </a:r>
            <a:endParaRPr>
              <a:solidFill>
                <a:srgbClr val="ADADAD"/>
              </a:solidFill>
            </a:endParaRPr>
          </a:p>
          <a:p>
            <a:pPr marL="0" lvl="0" indent="0" algn="l" rtl="0">
              <a:lnSpc>
                <a:spcPct val="115000"/>
              </a:lnSpc>
              <a:spcBef>
                <a:spcPts val="1200"/>
              </a:spcBef>
              <a:spcAft>
                <a:spcPts val="0"/>
              </a:spcAft>
              <a:buNone/>
            </a:pPr>
            <a:r>
              <a:rPr lang="en" sz="1400">
                <a:solidFill>
                  <a:srgbClr val="ADADAD"/>
                </a:solidFill>
              </a:rPr>
              <a:t>○CISSP, CEH, GPEN, GCIH, etc</a:t>
            </a:r>
            <a:endParaRPr sz="1400">
              <a:solidFill>
                <a:srgbClr val="ADADAD"/>
              </a:solidFill>
            </a:endParaRPr>
          </a:p>
          <a:p>
            <a:pPr marL="0" lvl="0" indent="0" algn="l" rtl="0">
              <a:lnSpc>
                <a:spcPct val="115000"/>
              </a:lnSpc>
              <a:spcBef>
                <a:spcPts val="0"/>
              </a:spcBef>
              <a:spcAft>
                <a:spcPts val="0"/>
              </a:spcAft>
              <a:buNone/>
            </a:pPr>
            <a:r>
              <a:rPr lang="en">
                <a:solidFill>
                  <a:srgbClr val="ADADAD"/>
                </a:solidFill>
              </a:rPr>
              <a:t>I play a lot of video games and travel but mostly a lot of video games</a:t>
            </a:r>
            <a:endParaRPr>
              <a:solidFill>
                <a:srgbClr val="ADADAD"/>
              </a:solidFill>
            </a:endParaRPr>
          </a:p>
          <a:p>
            <a:pPr marL="0" lvl="0" indent="0" algn="l" rtl="0">
              <a:lnSpc>
                <a:spcPct val="115000"/>
              </a:lnSpc>
              <a:spcBef>
                <a:spcPts val="1200"/>
              </a:spcBef>
              <a:spcAft>
                <a:spcPts val="1200"/>
              </a:spcAft>
              <a:buSzPts val="1800"/>
              <a:buNone/>
            </a:pPr>
            <a:endParaRPr/>
          </a:p>
        </p:txBody>
      </p:sp>
      <p:pic>
        <p:nvPicPr>
          <p:cNvPr id="74" name="Google Shape;74;gb6ef7a3374_0_0"/>
          <p:cNvPicPr preferRelativeResize="0"/>
          <p:nvPr/>
        </p:nvPicPr>
        <p:blipFill>
          <a:blip r:embed="rId3">
            <a:alphaModFix/>
          </a:blip>
          <a:stretch>
            <a:fillRect/>
          </a:stretch>
        </p:blipFill>
        <p:spPr>
          <a:xfrm>
            <a:off x="7617950" y="3692025"/>
            <a:ext cx="1366575" cy="1366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what we are going to talk about </a:t>
            </a:r>
            <a:endParaRPr/>
          </a:p>
        </p:txBody>
      </p:sp>
      <p:sp>
        <p:nvSpPr>
          <p:cNvPr id="80" name="Google Shape;80;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en"/>
              <a:t>Why it’s important for you and your family</a:t>
            </a:r>
            <a:endParaRPr/>
          </a:p>
          <a:p>
            <a:pPr marL="457200" lvl="0" indent="-342900" algn="l" rtl="0">
              <a:lnSpc>
                <a:spcPct val="115000"/>
              </a:lnSpc>
              <a:spcBef>
                <a:spcPts val="0"/>
              </a:spcBef>
              <a:spcAft>
                <a:spcPts val="0"/>
              </a:spcAft>
              <a:buSzPts val="1800"/>
              <a:buChar char="●"/>
            </a:pPr>
            <a:r>
              <a:rPr lang="en"/>
              <a:t>Best practices based on experience &amp; research</a:t>
            </a:r>
            <a:endParaRPr/>
          </a:p>
          <a:p>
            <a:pPr marL="457200" lvl="0" indent="-342900" algn="l" rtl="0">
              <a:lnSpc>
                <a:spcPct val="115000"/>
              </a:lnSpc>
              <a:spcBef>
                <a:spcPts val="0"/>
              </a:spcBef>
              <a:spcAft>
                <a:spcPts val="0"/>
              </a:spcAft>
              <a:buSzPts val="1800"/>
              <a:buChar char="●"/>
            </a:pPr>
            <a:r>
              <a:rPr lang="en"/>
              <a:t>Cryptocurrency regulations and best practices</a:t>
            </a:r>
            <a:endParaRPr/>
          </a:p>
          <a:p>
            <a:pPr marL="457200" lvl="0" indent="-342900" algn="l" rtl="0">
              <a:lnSpc>
                <a:spcPct val="115000"/>
              </a:lnSpc>
              <a:spcBef>
                <a:spcPts val="0"/>
              </a:spcBef>
              <a:spcAft>
                <a:spcPts val="0"/>
              </a:spcAft>
              <a:buSzPts val="1800"/>
              <a:buChar char="●"/>
            </a:pPr>
            <a:r>
              <a:rPr lang="en"/>
              <a:t>Digital Property best practices </a:t>
            </a:r>
            <a:endParaRPr/>
          </a:p>
        </p:txBody>
      </p:sp>
      <p:pic>
        <p:nvPicPr>
          <p:cNvPr id="81" name="Google Shape;81;p3"/>
          <p:cNvPicPr preferRelativeResize="0"/>
          <p:nvPr/>
        </p:nvPicPr>
        <p:blipFill rotWithShape="1">
          <a:blip r:embed="rId3">
            <a:alphaModFix/>
          </a:blip>
          <a:srcRect/>
          <a:stretch/>
        </p:blipFill>
        <p:spPr>
          <a:xfrm>
            <a:off x="119875" y="4097200"/>
            <a:ext cx="1789274" cy="1002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ge5a2760a18_0_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basics</a:t>
            </a:r>
            <a:endParaRPr/>
          </a:p>
        </p:txBody>
      </p:sp>
      <p:sp>
        <p:nvSpPr>
          <p:cNvPr id="87" name="Google Shape;87;ge5a2760a18_0_0"/>
          <p:cNvSpPr txBox="1">
            <a:spLocks noGrp="1"/>
          </p:cNvSpPr>
          <p:nvPr>
            <p:ph type="body" idx="1"/>
          </p:nvPr>
        </p:nvSpPr>
        <p:spPr>
          <a:xfrm>
            <a:off x="311700" y="1249658"/>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Digital assets - electronic records that you own, control or license</a:t>
            </a:r>
            <a:endParaRPr/>
          </a:p>
          <a:p>
            <a:pPr marL="457200" lvl="0" indent="-342900" algn="l" rtl="0">
              <a:spcBef>
                <a:spcPts val="0"/>
              </a:spcBef>
              <a:spcAft>
                <a:spcPts val="0"/>
              </a:spcAft>
              <a:buSzPts val="1800"/>
              <a:buChar char="●"/>
            </a:pPr>
            <a:r>
              <a:rPr lang="en"/>
              <a:t>Make a digital asset inventory</a:t>
            </a:r>
            <a:endParaRPr/>
          </a:p>
          <a:p>
            <a:pPr marL="914400" lvl="1" indent="-317500" algn="l" rtl="0">
              <a:spcBef>
                <a:spcPts val="0"/>
              </a:spcBef>
              <a:spcAft>
                <a:spcPts val="0"/>
              </a:spcAft>
              <a:buSzPts val="1400"/>
              <a:buChar char="○"/>
            </a:pPr>
            <a:r>
              <a:rPr lang="en"/>
              <a:t>What do you want to be seen or controlled and by whom</a:t>
            </a:r>
            <a:endParaRPr/>
          </a:p>
          <a:p>
            <a:pPr marL="914400" lvl="1" indent="-317500" algn="l" rtl="0">
              <a:spcBef>
                <a:spcPts val="0"/>
              </a:spcBef>
              <a:spcAft>
                <a:spcPts val="0"/>
              </a:spcAft>
              <a:buSzPts val="1400"/>
              <a:buChar char="○"/>
            </a:pPr>
            <a:r>
              <a:rPr lang="en"/>
              <a:t>Financial vs Sentimental</a:t>
            </a:r>
            <a:endParaRPr/>
          </a:p>
          <a:p>
            <a:pPr marL="457200" lvl="0" indent="-342900" algn="l" rtl="0">
              <a:spcBef>
                <a:spcPts val="0"/>
              </a:spcBef>
              <a:spcAft>
                <a:spcPts val="0"/>
              </a:spcAft>
              <a:buSzPts val="1800"/>
              <a:buChar char="●"/>
            </a:pPr>
            <a:r>
              <a:rPr lang="en"/>
              <a:t>Instruction for how to handle various accounts</a:t>
            </a:r>
            <a:endParaRPr/>
          </a:p>
          <a:p>
            <a:pPr marL="914400" lvl="1" indent="-317500" algn="l" rtl="0">
              <a:spcBef>
                <a:spcPts val="0"/>
              </a:spcBef>
              <a:spcAft>
                <a:spcPts val="0"/>
              </a:spcAft>
              <a:buSzPts val="1400"/>
              <a:buChar char="○"/>
            </a:pPr>
            <a:r>
              <a:rPr lang="en"/>
              <a:t>What to take down and want to memorialize</a:t>
            </a:r>
            <a:endParaRPr/>
          </a:p>
          <a:p>
            <a:pPr marL="457200" lvl="0" indent="-342900" algn="l" rtl="0">
              <a:spcBef>
                <a:spcPts val="0"/>
              </a:spcBef>
              <a:spcAft>
                <a:spcPts val="0"/>
              </a:spcAft>
              <a:buSzPts val="1800"/>
              <a:buChar char="●"/>
            </a:pPr>
            <a:r>
              <a:rPr lang="en"/>
              <a:t>Password vaults</a:t>
            </a:r>
            <a:endParaRPr/>
          </a:p>
          <a:p>
            <a:pPr marL="914400" lvl="1" indent="-317500" algn="l" rtl="0">
              <a:spcBef>
                <a:spcPts val="0"/>
              </a:spcBef>
              <a:spcAft>
                <a:spcPts val="0"/>
              </a:spcAft>
              <a:buSzPts val="1400"/>
              <a:buChar char="○"/>
            </a:pPr>
            <a:r>
              <a:rPr lang="en"/>
              <a:t>Work vs. Personal</a:t>
            </a:r>
            <a:endParaRPr/>
          </a:p>
        </p:txBody>
      </p:sp>
      <p:pic>
        <p:nvPicPr>
          <p:cNvPr id="88" name="Google Shape;88;ge5a2760a18_0_0"/>
          <p:cNvPicPr preferRelativeResize="0"/>
          <p:nvPr/>
        </p:nvPicPr>
        <p:blipFill rotWithShape="1">
          <a:blip r:embed="rId3">
            <a:alphaModFix/>
          </a:blip>
          <a:srcRect/>
          <a:stretch/>
        </p:blipFill>
        <p:spPr>
          <a:xfrm>
            <a:off x="119875" y="4097200"/>
            <a:ext cx="1789274" cy="1002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gead8e954f1_0_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law, P.S. I’m not a lawyer</a:t>
            </a:r>
            <a:endParaRPr/>
          </a:p>
        </p:txBody>
      </p:sp>
      <p:sp>
        <p:nvSpPr>
          <p:cNvPr id="94" name="Google Shape;94;gead8e954f1_0_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4325" algn="l" rtl="0">
              <a:lnSpc>
                <a:spcPct val="107916"/>
              </a:lnSpc>
              <a:spcBef>
                <a:spcPts val="0"/>
              </a:spcBef>
              <a:spcAft>
                <a:spcPts val="0"/>
              </a:spcAft>
              <a:buClr>
                <a:schemeClr val="dk1"/>
              </a:buClr>
              <a:buSzPts val="1350"/>
              <a:buFont typeface="Roboto"/>
              <a:buChar char="●"/>
            </a:pPr>
            <a:r>
              <a:rPr lang="en"/>
              <a:t>Until recently, very few laws helped to determine who could access these files and accounts if the user became incapacitated or died</a:t>
            </a:r>
            <a:endParaRPr/>
          </a:p>
          <a:p>
            <a:pPr marL="457200" lvl="0" indent="0" algn="l" rtl="0">
              <a:lnSpc>
                <a:spcPct val="107916"/>
              </a:lnSpc>
              <a:spcBef>
                <a:spcPts val="800"/>
              </a:spcBef>
              <a:spcAft>
                <a:spcPts val="0"/>
              </a:spcAft>
              <a:buNone/>
            </a:pPr>
            <a:endParaRPr/>
          </a:p>
          <a:p>
            <a:pPr marL="457200" lvl="0" indent="-314325" algn="l" rtl="0">
              <a:lnSpc>
                <a:spcPct val="107916"/>
              </a:lnSpc>
              <a:spcBef>
                <a:spcPts val="800"/>
              </a:spcBef>
              <a:spcAft>
                <a:spcPts val="0"/>
              </a:spcAft>
              <a:buClr>
                <a:schemeClr val="dk1"/>
              </a:buClr>
              <a:buSzPts val="1350"/>
              <a:buFont typeface="Roboto"/>
              <a:buChar char="●"/>
            </a:pPr>
            <a:r>
              <a:rPr lang="en"/>
              <a:t>The Revised Uniform Fiduciary Access to Digital Asset Act (RUFADAA)</a:t>
            </a:r>
            <a:endParaRPr/>
          </a:p>
          <a:p>
            <a:pPr marL="914400" lvl="0" indent="-314325" algn="l" rtl="0">
              <a:lnSpc>
                <a:spcPct val="107916"/>
              </a:lnSpc>
              <a:spcBef>
                <a:spcPts val="0"/>
              </a:spcBef>
              <a:spcAft>
                <a:spcPts val="0"/>
              </a:spcAft>
              <a:buClr>
                <a:schemeClr val="dk1"/>
              </a:buClr>
              <a:buSzPts val="1350"/>
              <a:buFont typeface="Roboto"/>
              <a:buChar char="●"/>
            </a:pPr>
            <a:r>
              <a:rPr lang="en"/>
              <a:t>The Act allows you to grant a fiduciary access to your digital accounts upon your death or incapacity, either by opting them in with an online tool furnished by the service provider or through your estate plan</a:t>
            </a:r>
            <a:endParaRPr/>
          </a:p>
          <a:p>
            <a:pPr marL="914400" lvl="0" indent="-342900" algn="l" rtl="0">
              <a:lnSpc>
                <a:spcPct val="107916"/>
              </a:lnSpc>
              <a:spcBef>
                <a:spcPts val="0"/>
              </a:spcBef>
              <a:spcAft>
                <a:spcPts val="0"/>
              </a:spcAft>
              <a:buSzPts val="1800"/>
              <a:buChar char="●"/>
            </a:pPr>
            <a:r>
              <a:rPr lang="en"/>
              <a:t>Three-tiers for prioritizing access</a:t>
            </a:r>
            <a:endParaRPr/>
          </a:p>
          <a:p>
            <a:pPr marL="0" lvl="0" indent="0" algn="l" rtl="0">
              <a:lnSpc>
                <a:spcPct val="107916"/>
              </a:lnSpc>
              <a:spcBef>
                <a:spcPts val="800"/>
              </a:spcBef>
              <a:spcAft>
                <a:spcPts val="0"/>
              </a:spcAft>
              <a:buNone/>
            </a:pPr>
            <a:endParaRPr sz="1350">
              <a:solidFill>
                <a:schemeClr val="dk1"/>
              </a:solidFill>
              <a:highlight>
                <a:schemeClr val="lt1"/>
              </a:highlight>
              <a:latin typeface="Roboto"/>
              <a:ea typeface="Roboto"/>
              <a:cs typeface="Roboto"/>
              <a:sym typeface="Roboto"/>
            </a:endParaRPr>
          </a:p>
          <a:p>
            <a:pPr marL="914400" lvl="0" indent="0" algn="l" rtl="0">
              <a:lnSpc>
                <a:spcPct val="107916"/>
              </a:lnSpc>
              <a:spcBef>
                <a:spcPts val="800"/>
              </a:spcBef>
              <a:spcAft>
                <a:spcPts val="800"/>
              </a:spcAft>
              <a:buNone/>
            </a:pPr>
            <a:endParaRPr sz="1350">
              <a:solidFill>
                <a:schemeClr val="dk1"/>
              </a:solidFill>
              <a:highlight>
                <a:schemeClr val="lt1"/>
              </a:highlight>
              <a:latin typeface="Roboto"/>
              <a:ea typeface="Roboto"/>
              <a:cs typeface="Roboto"/>
              <a:sym typeface="Roboto"/>
            </a:endParaRPr>
          </a:p>
        </p:txBody>
      </p:sp>
      <p:pic>
        <p:nvPicPr>
          <p:cNvPr id="95" name="Google Shape;95;gead8e954f1_0_1"/>
          <p:cNvPicPr preferRelativeResize="0"/>
          <p:nvPr/>
        </p:nvPicPr>
        <p:blipFill rotWithShape="1">
          <a:blip r:embed="rId3">
            <a:alphaModFix/>
          </a:blip>
          <a:srcRect/>
          <a:stretch/>
        </p:blipFill>
        <p:spPr>
          <a:xfrm>
            <a:off x="119875" y="4097200"/>
            <a:ext cx="1789274" cy="1002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gead8e954f1_0_1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one example: Kentucky law</a:t>
            </a:r>
            <a:endParaRPr/>
          </a:p>
        </p:txBody>
      </p:sp>
      <p:sp>
        <p:nvSpPr>
          <p:cNvPr id="101" name="Google Shape;101;gead8e954f1_0_1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a:t>395A.040   User direction for disclosure of digital assets.      </a:t>
            </a:r>
            <a:endParaRPr/>
          </a:p>
          <a:p>
            <a:pPr marL="0" lvl="0" indent="0" algn="l" rtl="0">
              <a:spcBef>
                <a:spcPts val="0"/>
              </a:spcBef>
              <a:spcAft>
                <a:spcPts val="0"/>
              </a:spcAft>
              <a:buNone/>
            </a:pPr>
            <a:r>
              <a:rPr lang="en"/>
              <a:t>(1)  A  user may use an online tool to direct the custodian to disclose to a designated recipient or not to  disclose some or all of the user's digital  assets, including the content of electronic communications. If the  online tool allows the user to modify or delete  a direction at all times, </a:t>
            </a:r>
            <a:r>
              <a:rPr lang="en" b="1" u="sng"/>
              <a:t>a direction  regarding  disclosure  using  an  online  tool overrides  a  contrary  direction  by  the  user  in  a  will,  trust,  power  of  attorney,  or  other record. </a:t>
            </a:r>
            <a:endParaRPr b="1" u="sng"/>
          </a:p>
          <a:p>
            <a:pPr marL="0" lvl="0" indent="0" algn="l" rtl="0">
              <a:spcBef>
                <a:spcPts val="0"/>
              </a:spcBef>
              <a:spcAft>
                <a:spcPts val="0"/>
              </a:spcAft>
              <a:buNone/>
            </a:pPr>
            <a:endParaRPr/>
          </a:p>
          <a:p>
            <a:pPr marL="0" lvl="0" indent="0" algn="l" rtl="0">
              <a:spcBef>
                <a:spcPts val="0"/>
              </a:spcBef>
              <a:spcAft>
                <a:spcPts val="0"/>
              </a:spcAft>
              <a:buNone/>
            </a:pPr>
            <a:r>
              <a:rPr lang="en"/>
              <a:t>(2)  If  a  user  has  not  used  an  online  tool  to  give  direction  under  subsection  (1)  of  this section  or  if  the  custodian  has  not  provided an online  tool,  the  user  may  allow  or prohibit  in  a  will,  trust,  power  of  attorney,  or other record, disclosure to a fiduciary of some or all  of  the  user's  digital  assets,  including  the  content  of  electronic communications sent or  received by  the user. </a:t>
            </a:r>
            <a:endParaRPr/>
          </a:p>
          <a:p>
            <a:pPr marL="0" lvl="0" indent="0" algn="l" rtl="0">
              <a:spcBef>
                <a:spcPts val="0"/>
              </a:spcBef>
              <a:spcAft>
                <a:spcPts val="0"/>
              </a:spcAft>
              <a:buNone/>
            </a:pPr>
            <a:endParaRPr/>
          </a:p>
          <a:p>
            <a:pPr marL="0" lvl="0" indent="0" algn="l" rtl="0">
              <a:spcBef>
                <a:spcPts val="0"/>
              </a:spcBef>
              <a:spcAft>
                <a:spcPts val="0"/>
              </a:spcAft>
              <a:buNone/>
            </a:pPr>
            <a:r>
              <a:rPr lang="en"/>
              <a:t>(3)  A  user's  direction  under  subsection  (1)  or  (2)  of  this  section  overrides  a  contrary provision  in  a  terms-of-service  agreement  that  does  not  require  the  user  to  act affirmatively  and distinctly  from the  user's assent to the  terms of service. Effective:  July  15,  2020 History:  Created  2020  Ky.  Acts ch.  63,  sec.  3,  effective  July  15,  2020.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ge6e40244ec_0_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about all those sites? </a:t>
            </a:r>
            <a:endParaRPr/>
          </a:p>
        </p:txBody>
      </p:sp>
      <p:pic>
        <p:nvPicPr>
          <p:cNvPr id="107" name="Google Shape;107;ge6e40244ec_0_22"/>
          <p:cNvPicPr preferRelativeResize="0"/>
          <p:nvPr/>
        </p:nvPicPr>
        <p:blipFill>
          <a:blip r:embed="rId3">
            <a:alphaModFix/>
          </a:blip>
          <a:stretch>
            <a:fillRect/>
          </a:stretch>
        </p:blipFill>
        <p:spPr>
          <a:xfrm>
            <a:off x="76200" y="1017725"/>
            <a:ext cx="675300" cy="503672"/>
          </a:xfrm>
          <a:prstGeom prst="rect">
            <a:avLst/>
          </a:prstGeom>
          <a:noFill/>
          <a:ln>
            <a:noFill/>
          </a:ln>
        </p:spPr>
      </p:pic>
      <p:sp>
        <p:nvSpPr>
          <p:cNvPr id="108" name="Google Shape;108;ge6e40244ec_0_22"/>
          <p:cNvSpPr txBox="1"/>
          <p:nvPr/>
        </p:nvSpPr>
        <p:spPr>
          <a:xfrm>
            <a:off x="599100" y="1017725"/>
            <a:ext cx="38205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Facebook: Decide if you want your account deactivated, deleted, or memorialized. If you choose to have your account memorialized, appoint a legacy contact to manage it. </a:t>
            </a:r>
            <a:endParaRPr>
              <a:solidFill>
                <a:schemeClr val="dk1"/>
              </a:solidFill>
            </a:endParaRPr>
          </a:p>
        </p:txBody>
      </p:sp>
      <p:pic>
        <p:nvPicPr>
          <p:cNvPr id="109" name="Google Shape;109;ge6e40244ec_0_22"/>
          <p:cNvPicPr preferRelativeResize="0"/>
          <p:nvPr/>
        </p:nvPicPr>
        <p:blipFill>
          <a:blip r:embed="rId4">
            <a:alphaModFix/>
          </a:blip>
          <a:stretch>
            <a:fillRect/>
          </a:stretch>
        </p:blipFill>
        <p:spPr>
          <a:xfrm>
            <a:off x="228600" y="2140625"/>
            <a:ext cx="400200" cy="400200"/>
          </a:xfrm>
          <a:prstGeom prst="rect">
            <a:avLst/>
          </a:prstGeom>
          <a:noFill/>
          <a:ln>
            <a:noFill/>
          </a:ln>
        </p:spPr>
      </p:pic>
      <p:sp>
        <p:nvSpPr>
          <p:cNvPr id="110" name="Google Shape;110;ge6e40244ec_0_22"/>
          <p:cNvSpPr txBox="1"/>
          <p:nvPr/>
        </p:nvSpPr>
        <p:spPr>
          <a:xfrm>
            <a:off x="615475" y="2038350"/>
            <a:ext cx="3820500" cy="169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Google: Through the “Inactive Account Manager,” choose a “trusted contact” to receive whatever data you choose to leave them. You may also choose to delete all your data. This includes Google products and subsidiaries: Google+, Blogger, Drive, Mail, Picasa, YouTube</a:t>
            </a:r>
            <a:endParaRPr>
              <a:solidFill>
                <a:schemeClr val="dk1"/>
              </a:solidFill>
            </a:endParaRPr>
          </a:p>
        </p:txBody>
      </p:sp>
      <p:sp>
        <p:nvSpPr>
          <p:cNvPr id="111" name="Google Shape;111;ge6e40244ec_0_22"/>
          <p:cNvSpPr txBox="1"/>
          <p:nvPr/>
        </p:nvSpPr>
        <p:spPr>
          <a:xfrm>
            <a:off x="615475" y="3705475"/>
            <a:ext cx="3820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Instagram: Decide if you want your account to be memorialized. Have someone contact Instagram</a:t>
            </a:r>
            <a:endParaRPr>
              <a:solidFill>
                <a:schemeClr val="dk1"/>
              </a:solidFill>
            </a:endParaRPr>
          </a:p>
        </p:txBody>
      </p:sp>
      <p:sp>
        <p:nvSpPr>
          <p:cNvPr id="112" name="Google Shape;112;ge6e40244ec_0_22"/>
          <p:cNvSpPr txBox="1"/>
          <p:nvPr/>
        </p:nvSpPr>
        <p:spPr>
          <a:xfrm>
            <a:off x="675300" y="4536775"/>
            <a:ext cx="3820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Linkedin: Decide if you want your account deleted or memorialized.</a:t>
            </a:r>
            <a:endParaRPr>
              <a:solidFill>
                <a:schemeClr val="dk1"/>
              </a:solidFill>
            </a:endParaRPr>
          </a:p>
        </p:txBody>
      </p:sp>
      <p:sp>
        <p:nvSpPr>
          <p:cNvPr id="113" name="Google Shape;113;ge6e40244ec_0_22"/>
          <p:cNvSpPr txBox="1"/>
          <p:nvPr/>
        </p:nvSpPr>
        <p:spPr>
          <a:xfrm>
            <a:off x="5214350" y="981588"/>
            <a:ext cx="3820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Pinterest: Have someone deactivate your account</a:t>
            </a:r>
            <a:endParaRPr>
              <a:solidFill>
                <a:schemeClr val="dk1"/>
              </a:solidFill>
            </a:endParaRPr>
          </a:p>
        </p:txBody>
      </p:sp>
      <p:sp>
        <p:nvSpPr>
          <p:cNvPr id="114" name="Google Shape;114;ge6e40244ec_0_22"/>
          <p:cNvSpPr txBox="1"/>
          <p:nvPr/>
        </p:nvSpPr>
        <p:spPr>
          <a:xfrm>
            <a:off x="5214350" y="1614675"/>
            <a:ext cx="3820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Online Dating: Have someone contact the site and close online dating accounts</a:t>
            </a:r>
            <a:endParaRPr>
              <a:solidFill>
                <a:schemeClr val="dk1"/>
              </a:solidFill>
            </a:endParaRPr>
          </a:p>
        </p:txBody>
      </p:sp>
      <p:sp>
        <p:nvSpPr>
          <p:cNvPr id="115" name="Google Shape;115;ge6e40244ec_0_22"/>
          <p:cNvSpPr txBox="1"/>
          <p:nvPr/>
        </p:nvSpPr>
        <p:spPr>
          <a:xfrm>
            <a:off x="5214350" y="2171550"/>
            <a:ext cx="3820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Yahoo: Have someone contact Yahoo and request your account be deleted, this includes Yahoo properties such as Flickr and Tumblr</a:t>
            </a:r>
            <a:endParaRPr>
              <a:solidFill>
                <a:schemeClr val="dk1"/>
              </a:solidFill>
            </a:endParaRPr>
          </a:p>
        </p:txBody>
      </p:sp>
      <p:sp>
        <p:nvSpPr>
          <p:cNvPr id="116" name="Google Shape;116;ge6e40244ec_0_22"/>
          <p:cNvSpPr txBox="1"/>
          <p:nvPr/>
        </p:nvSpPr>
        <p:spPr>
          <a:xfrm>
            <a:off x="5214350" y="3896625"/>
            <a:ext cx="38205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Wordpress: have someone contact Wordpress and decide what you want them to do -- keep your blog or take it down. Other blogging sites may have other rules. Contact them to be sure</a:t>
            </a:r>
            <a:endParaRPr>
              <a:solidFill>
                <a:schemeClr val="dk1"/>
              </a:solidFill>
            </a:endParaRPr>
          </a:p>
        </p:txBody>
      </p:sp>
      <p:sp>
        <p:nvSpPr>
          <p:cNvPr id="117" name="Google Shape;117;ge6e40244ec_0_22"/>
          <p:cNvSpPr txBox="1"/>
          <p:nvPr/>
        </p:nvSpPr>
        <p:spPr>
          <a:xfrm>
            <a:off x="5214350" y="3058425"/>
            <a:ext cx="38205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Twitter: Have someone notify Twitter and deactivate your account, including Vine account, if you have one. </a:t>
            </a:r>
            <a:endParaRPr>
              <a:solidFill>
                <a:schemeClr val="dk1"/>
              </a:solidFill>
            </a:endParaRPr>
          </a:p>
        </p:txBody>
      </p:sp>
      <p:pic>
        <p:nvPicPr>
          <p:cNvPr id="118" name="Google Shape;118;ge6e40244ec_0_22"/>
          <p:cNvPicPr preferRelativeResize="0"/>
          <p:nvPr/>
        </p:nvPicPr>
        <p:blipFill>
          <a:blip r:embed="rId5">
            <a:alphaModFix/>
          </a:blip>
          <a:stretch>
            <a:fillRect/>
          </a:stretch>
        </p:blipFill>
        <p:spPr>
          <a:xfrm>
            <a:off x="173797" y="3816125"/>
            <a:ext cx="400202" cy="400198"/>
          </a:xfrm>
          <a:prstGeom prst="rect">
            <a:avLst/>
          </a:prstGeom>
          <a:noFill/>
          <a:ln>
            <a:noFill/>
          </a:ln>
        </p:spPr>
      </p:pic>
      <p:pic>
        <p:nvPicPr>
          <p:cNvPr id="119" name="Google Shape;119;ge6e40244ec_0_22"/>
          <p:cNvPicPr preferRelativeResize="0"/>
          <p:nvPr/>
        </p:nvPicPr>
        <p:blipFill>
          <a:blip r:embed="rId6">
            <a:alphaModFix/>
          </a:blip>
          <a:stretch>
            <a:fillRect/>
          </a:stretch>
        </p:blipFill>
        <p:spPr>
          <a:xfrm>
            <a:off x="197100" y="4581475"/>
            <a:ext cx="400200" cy="400200"/>
          </a:xfrm>
          <a:prstGeom prst="rect">
            <a:avLst/>
          </a:prstGeom>
          <a:noFill/>
          <a:ln>
            <a:noFill/>
          </a:ln>
        </p:spPr>
      </p:pic>
      <p:pic>
        <p:nvPicPr>
          <p:cNvPr id="120" name="Google Shape;120;ge6e40244ec_0_22"/>
          <p:cNvPicPr preferRelativeResize="0"/>
          <p:nvPr/>
        </p:nvPicPr>
        <p:blipFill>
          <a:blip r:embed="rId7">
            <a:alphaModFix/>
          </a:blip>
          <a:stretch>
            <a:fillRect/>
          </a:stretch>
        </p:blipFill>
        <p:spPr>
          <a:xfrm>
            <a:off x="4628225" y="1726598"/>
            <a:ext cx="400200" cy="368991"/>
          </a:xfrm>
          <a:prstGeom prst="rect">
            <a:avLst/>
          </a:prstGeom>
          <a:noFill/>
          <a:ln>
            <a:noFill/>
          </a:ln>
        </p:spPr>
      </p:pic>
      <p:pic>
        <p:nvPicPr>
          <p:cNvPr id="121" name="Google Shape;121;ge6e40244ec_0_22"/>
          <p:cNvPicPr preferRelativeResize="0"/>
          <p:nvPr/>
        </p:nvPicPr>
        <p:blipFill>
          <a:blip r:embed="rId8">
            <a:alphaModFix/>
          </a:blip>
          <a:stretch>
            <a:fillRect/>
          </a:stretch>
        </p:blipFill>
        <p:spPr>
          <a:xfrm>
            <a:off x="4620048" y="996425"/>
            <a:ext cx="400200" cy="400219"/>
          </a:xfrm>
          <a:prstGeom prst="rect">
            <a:avLst/>
          </a:prstGeom>
          <a:noFill/>
          <a:ln>
            <a:noFill/>
          </a:ln>
        </p:spPr>
      </p:pic>
      <p:pic>
        <p:nvPicPr>
          <p:cNvPr id="122" name="Google Shape;122;ge6e40244ec_0_22"/>
          <p:cNvPicPr preferRelativeResize="0"/>
          <p:nvPr/>
        </p:nvPicPr>
        <p:blipFill>
          <a:blip r:embed="rId9">
            <a:alphaModFix/>
          </a:blip>
          <a:stretch>
            <a:fillRect/>
          </a:stretch>
        </p:blipFill>
        <p:spPr>
          <a:xfrm>
            <a:off x="4487521" y="2247750"/>
            <a:ext cx="675301" cy="517801"/>
          </a:xfrm>
          <a:prstGeom prst="rect">
            <a:avLst/>
          </a:prstGeom>
          <a:noFill/>
          <a:ln>
            <a:noFill/>
          </a:ln>
        </p:spPr>
      </p:pic>
      <p:pic>
        <p:nvPicPr>
          <p:cNvPr id="123" name="Google Shape;123;ge6e40244ec_0_22"/>
          <p:cNvPicPr preferRelativeResize="0"/>
          <p:nvPr/>
        </p:nvPicPr>
        <p:blipFill>
          <a:blip r:embed="rId10">
            <a:alphaModFix/>
          </a:blip>
          <a:stretch>
            <a:fillRect/>
          </a:stretch>
        </p:blipFill>
        <p:spPr>
          <a:xfrm>
            <a:off x="4552051" y="3200950"/>
            <a:ext cx="572700" cy="572700"/>
          </a:xfrm>
          <a:prstGeom prst="rect">
            <a:avLst/>
          </a:prstGeom>
          <a:noFill/>
          <a:ln>
            <a:noFill/>
          </a:ln>
        </p:spPr>
      </p:pic>
      <p:pic>
        <p:nvPicPr>
          <p:cNvPr id="124" name="Google Shape;124;ge6e40244ec_0_22"/>
          <p:cNvPicPr preferRelativeResize="0"/>
          <p:nvPr/>
        </p:nvPicPr>
        <p:blipFill>
          <a:blip r:embed="rId11">
            <a:alphaModFix/>
          </a:blip>
          <a:stretch>
            <a:fillRect/>
          </a:stretch>
        </p:blipFill>
        <p:spPr>
          <a:xfrm>
            <a:off x="4663162" y="3995575"/>
            <a:ext cx="400201" cy="39683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eabf18ade2_0_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some other things to think about</a:t>
            </a:r>
            <a:endParaRPr/>
          </a:p>
        </p:txBody>
      </p:sp>
      <p:sp>
        <p:nvSpPr>
          <p:cNvPr id="130" name="Google Shape;130;geabf18ade2_0_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55000" lnSpcReduction="10000"/>
          </a:bodyPr>
          <a:lstStyle/>
          <a:p>
            <a:pPr marL="457200" lvl="0" indent="-319405" algn="l" rtl="0">
              <a:spcBef>
                <a:spcPts val="0"/>
              </a:spcBef>
              <a:spcAft>
                <a:spcPts val="0"/>
              </a:spcAft>
              <a:buClr>
                <a:schemeClr val="dk1"/>
              </a:buClr>
              <a:buSzPct val="100000"/>
              <a:buChar char="●"/>
            </a:pPr>
            <a:r>
              <a:rPr lang="en" sz="2600">
                <a:solidFill>
                  <a:schemeClr val="dk1"/>
                </a:solidFill>
              </a:rPr>
              <a:t>Streaming services</a:t>
            </a:r>
            <a:endParaRPr sz="2600">
              <a:solidFill>
                <a:schemeClr val="dk1"/>
              </a:solidFill>
            </a:endParaRPr>
          </a:p>
          <a:p>
            <a:pPr marL="914400" lvl="1" indent="-319405" algn="l" rtl="0">
              <a:spcBef>
                <a:spcPts val="0"/>
              </a:spcBef>
              <a:spcAft>
                <a:spcPts val="0"/>
              </a:spcAft>
              <a:buClr>
                <a:schemeClr val="dk1"/>
              </a:buClr>
              <a:buSzPct val="100000"/>
              <a:buChar char="○"/>
            </a:pPr>
            <a:r>
              <a:rPr lang="en" sz="2600">
                <a:solidFill>
                  <a:schemeClr val="dk1"/>
                </a:solidFill>
              </a:rPr>
              <a:t>It’s a utility</a:t>
            </a:r>
            <a:endParaRPr sz="2600">
              <a:solidFill>
                <a:schemeClr val="dk1"/>
              </a:solidFill>
            </a:endParaRPr>
          </a:p>
          <a:p>
            <a:pPr marL="914400" lvl="1" indent="-319405" algn="l" rtl="0">
              <a:spcBef>
                <a:spcPts val="0"/>
              </a:spcBef>
              <a:spcAft>
                <a:spcPts val="0"/>
              </a:spcAft>
              <a:buClr>
                <a:schemeClr val="dk1"/>
              </a:buClr>
              <a:buSzPct val="100000"/>
              <a:buChar char="○"/>
            </a:pPr>
            <a:r>
              <a:rPr lang="en" sz="2600">
                <a:solidFill>
                  <a:schemeClr val="dk1"/>
                </a:solidFill>
              </a:rPr>
              <a:t>Who do you share them with?</a:t>
            </a:r>
            <a:endParaRPr sz="2600">
              <a:solidFill>
                <a:schemeClr val="dk1"/>
              </a:solidFill>
            </a:endParaRPr>
          </a:p>
          <a:p>
            <a:pPr marL="457200" lvl="0" indent="-319405" algn="l" rtl="0">
              <a:spcBef>
                <a:spcPts val="0"/>
              </a:spcBef>
              <a:spcAft>
                <a:spcPts val="0"/>
              </a:spcAft>
              <a:buClr>
                <a:schemeClr val="dk1"/>
              </a:buClr>
              <a:buSzPct val="100000"/>
              <a:buChar char="●"/>
            </a:pPr>
            <a:r>
              <a:rPr lang="en" sz="2600">
                <a:solidFill>
                  <a:schemeClr val="dk1"/>
                </a:solidFill>
              </a:rPr>
              <a:t>Multifactor Authentication</a:t>
            </a:r>
            <a:endParaRPr sz="2600">
              <a:solidFill>
                <a:schemeClr val="dk1"/>
              </a:solidFill>
            </a:endParaRPr>
          </a:p>
          <a:p>
            <a:pPr marL="914400" lvl="1" indent="-319405" algn="l" rtl="0">
              <a:spcBef>
                <a:spcPts val="0"/>
              </a:spcBef>
              <a:spcAft>
                <a:spcPts val="0"/>
              </a:spcAft>
              <a:buClr>
                <a:schemeClr val="dk1"/>
              </a:buClr>
              <a:buSzPct val="100000"/>
              <a:buChar char="○"/>
            </a:pPr>
            <a:r>
              <a:rPr lang="en" sz="2600">
                <a:solidFill>
                  <a:schemeClr val="dk1"/>
                </a:solidFill>
              </a:rPr>
              <a:t>Who has your passcode?</a:t>
            </a:r>
            <a:endParaRPr sz="2600">
              <a:solidFill>
                <a:schemeClr val="dk1"/>
              </a:solidFill>
            </a:endParaRPr>
          </a:p>
          <a:p>
            <a:pPr marL="914400" lvl="1" indent="-319405" algn="l" rtl="0">
              <a:spcBef>
                <a:spcPts val="0"/>
              </a:spcBef>
              <a:spcAft>
                <a:spcPts val="0"/>
              </a:spcAft>
              <a:buClr>
                <a:schemeClr val="dk1"/>
              </a:buClr>
              <a:buSzPct val="100000"/>
              <a:buChar char="○"/>
            </a:pPr>
            <a:r>
              <a:rPr lang="en" sz="2600">
                <a:solidFill>
                  <a:schemeClr val="dk1"/>
                </a:solidFill>
              </a:rPr>
              <a:t>Set up multiple authentication options</a:t>
            </a:r>
            <a:endParaRPr sz="2600">
              <a:solidFill>
                <a:schemeClr val="dk1"/>
              </a:solidFill>
            </a:endParaRPr>
          </a:p>
          <a:p>
            <a:pPr marL="457200" lvl="0" indent="-319405" algn="l" rtl="0">
              <a:spcBef>
                <a:spcPts val="0"/>
              </a:spcBef>
              <a:spcAft>
                <a:spcPts val="0"/>
              </a:spcAft>
              <a:buClr>
                <a:schemeClr val="dk1"/>
              </a:buClr>
              <a:buSzPct val="100000"/>
              <a:buChar char="●"/>
            </a:pPr>
            <a:r>
              <a:rPr lang="en" sz="2600">
                <a:solidFill>
                  <a:schemeClr val="dk1"/>
                </a:solidFill>
              </a:rPr>
              <a:t>Domains</a:t>
            </a:r>
            <a:endParaRPr sz="2600">
              <a:solidFill>
                <a:schemeClr val="dk1"/>
              </a:solidFill>
            </a:endParaRPr>
          </a:p>
          <a:p>
            <a:pPr marL="914400" lvl="1" indent="-319405" algn="l" rtl="0">
              <a:spcBef>
                <a:spcPts val="0"/>
              </a:spcBef>
              <a:spcAft>
                <a:spcPts val="0"/>
              </a:spcAft>
              <a:buClr>
                <a:schemeClr val="dk1"/>
              </a:buClr>
              <a:buSzPct val="100000"/>
              <a:buChar char="○"/>
            </a:pPr>
            <a:r>
              <a:rPr lang="en" sz="2600">
                <a:solidFill>
                  <a:schemeClr val="dk1"/>
                </a:solidFill>
              </a:rPr>
              <a:t>How to transfer ownership</a:t>
            </a:r>
            <a:endParaRPr sz="2600">
              <a:solidFill>
                <a:schemeClr val="dk1"/>
              </a:solidFill>
            </a:endParaRPr>
          </a:p>
          <a:p>
            <a:pPr marL="457200" lvl="0" indent="-319405" algn="l" rtl="0">
              <a:spcBef>
                <a:spcPts val="0"/>
              </a:spcBef>
              <a:spcAft>
                <a:spcPts val="0"/>
              </a:spcAft>
              <a:buClr>
                <a:schemeClr val="dk1"/>
              </a:buClr>
              <a:buSzPct val="100000"/>
              <a:buChar char="●"/>
            </a:pPr>
            <a:r>
              <a:rPr lang="en" sz="2600">
                <a:solidFill>
                  <a:schemeClr val="dk1"/>
                </a:solidFill>
              </a:rPr>
              <a:t>Frequent Flyer and rewards programs</a:t>
            </a:r>
            <a:endParaRPr sz="2600">
              <a:solidFill>
                <a:schemeClr val="dk1"/>
              </a:solidFill>
            </a:endParaRPr>
          </a:p>
          <a:p>
            <a:pPr marL="914400" lvl="1" indent="-319405" algn="l" rtl="0">
              <a:spcBef>
                <a:spcPts val="0"/>
              </a:spcBef>
              <a:spcAft>
                <a:spcPts val="0"/>
              </a:spcAft>
              <a:buClr>
                <a:schemeClr val="dk1"/>
              </a:buClr>
              <a:buSzPct val="100000"/>
              <a:buChar char="○"/>
            </a:pPr>
            <a:r>
              <a:rPr lang="en" sz="2600">
                <a:solidFill>
                  <a:schemeClr val="dk1"/>
                </a:solidFill>
              </a:rPr>
              <a:t>unofficial way around the rules as well as an official appeal process</a:t>
            </a:r>
            <a:endParaRPr sz="2600">
              <a:solidFill>
                <a:schemeClr val="dk1"/>
              </a:solidFill>
            </a:endParaRPr>
          </a:p>
          <a:p>
            <a:pPr marL="457200" lvl="0" indent="-319405" algn="l" rtl="0">
              <a:spcBef>
                <a:spcPts val="0"/>
              </a:spcBef>
              <a:spcAft>
                <a:spcPts val="0"/>
              </a:spcAft>
              <a:buClr>
                <a:schemeClr val="dk1"/>
              </a:buClr>
              <a:buSzPct val="100000"/>
              <a:buChar char="●"/>
            </a:pPr>
            <a:r>
              <a:rPr lang="en" sz="2600">
                <a:solidFill>
                  <a:schemeClr val="dk1"/>
                </a:solidFill>
              </a:rPr>
              <a:t>Sock accounts? </a:t>
            </a:r>
            <a:endParaRPr sz="2600">
              <a:solidFill>
                <a:schemeClr val="dk1"/>
              </a:solidFill>
            </a:endParaRPr>
          </a:p>
          <a:p>
            <a:pPr marL="914400" lvl="1" indent="-319405" algn="l" rtl="0">
              <a:spcBef>
                <a:spcPts val="0"/>
              </a:spcBef>
              <a:spcAft>
                <a:spcPts val="0"/>
              </a:spcAft>
              <a:buClr>
                <a:schemeClr val="dk1"/>
              </a:buClr>
              <a:buSzPct val="100000"/>
              <a:buChar char="○"/>
            </a:pPr>
            <a:r>
              <a:rPr lang="en" sz="2600">
                <a:solidFill>
                  <a:schemeClr val="dk1"/>
                </a:solidFill>
              </a:rPr>
              <a:t>Maybe, maybe not? </a:t>
            </a:r>
            <a:endParaRPr sz="2600">
              <a:solidFill>
                <a:schemeClr val="dk1"/>
              </a:solidFill>
            </a:endParaRPr>
          </a:p>
          <a:p>
            <a:pPr marL="914400" lvl="1" indent="-319405" algn="l" rtl="0">
              <a:spcBef>
                <a:spcPts val="0"/>
              </a:spcBef>
              <a:spcAft>
                <a:spcPts val="0"/>
              </a:spcAft>
              <a:buClr>
                <a:schemeClr val="dk1"/>
              </a:buClr>
              <a:buSzPct val="100000"/>
              <a:buChar char="○"/>
            </a:pPr>
            <a:r>
              <a:rPr lang="en" sz="2600">
                <a:solidFill>
                  <a:schemeClr val="dk1"/>
                </a:solidFill>
              </a:rPr>
              <a:t>give it to me</a:t>
            </a:r>
            <a:endParaRPr sz="2600">
              <a:solidFill>
                <a:schemeClr val="dk1"/>
              </a:solidFill>
            </a:endParaRPr>
          </a:p>
          <a:p>
            <a:pPr marL="457200" lvl="0" indent="0" algn="l" rtl="0">
              <a:spcBef>
                <a:spcPts val="0"/>
              </a:spcBef>
              <a:spcAft>
                <a:spcPts val="0"/>
              </a:spcAft>
              <a:buNone/>
            </a:pPr>
            <a:endParaRPr sz="2600">
              <a:solidFill>
                <a:schemeClr val="dk1"/>
              </a:solidFill>
            </a:endParaRPr>
          </a:p>
        </p:txBody>
      </p:sp>
      <p:pic>
        <p:nvPicPr>
          <p:cNvPr id="131" name="Google Shape;131;geabf18ade2_0_31"/>
          <p:cNvPicPr preferRelativeResize="0"/>
          <p:nvPr/>
        </p:nvPicPr>
        <p:blipFill rotWithShape="1">
          <a:blip r:embed="rId3">
            <a:alphaModFix/>
          </a:blip>
          <a:srcRect/>
          <a:stretch/>
        </p:blipFill>
        <p:spPr>
          <a:xfrm>
            <a:off x="7043025" y="4052300"/>
            <a:ext cx="1789274" cy="1002750"/>
          </a:xfrm>
          <a:prstGeom prst="rect">
            <a:avLst/>
          </a:prstGeom>
          <a:noFill/>
          <a:ln>
            <a:noFill/>
          </a:ln>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2314</Words>
  <Application>Microsoft Office PowerPoint</Application>
  <PresentationFormat>On-screen Show (16:9)</PresentationFormat>
  <Paragraphs>139</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Merriweather</vt:lpstr>
      <vt:lpstr>Roboto</vt:lpstr>
      <vt:lpstr>Arial</vt:lpstr>
      <vt:lpstr>Simple Dark</vt:lpstr>
      <vt:lpstr>Digital Estate Planning</vt:lpstr>
      <vt:lpstr>whoami </vt:lpstr>
      <vt:lpstr>whoami</vt:lpstr>
      <vt:lpstr>what we are going to talk about </vt:lpstr>
      <vt:lpstr>the basics</vt:lpstr>
      <vt:lpstr>the law, P.S. I’m not a lawyer</vt:lpstr>
      <vt:lpstr>one example: Kentucky law</vt:lpstr>
      <vt:lpstr>what about all those sites? </vt:lpstr>
      <vt:lpstr>some other things to think about</vt:lpstr>
      <vt:lpstr>password vaulting</vt:lpstr>
      <vt:lpstr>PowerPoint Presentation</vt:lpstr>
      <vt:lpstr>the not so basics of life in a digital world</vt:lpstr>
      <vt:lpstr>the not so basics </vt:lpstr>
      <vt:lpstr>cryptocurrency</vt:lpstr>
      <vt:lpstr>cryptocurrency</vt:lpstr>
      <vt:lpstr>gaming assets</vt:lpstr>
      <vt:lpstr>Some final (heh)...thoughts </vt:lpstr>
      <vt:lpstr>Remember, none of us get out of this alive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Estate Planning</dc:title>
  <dc:creator>Carla Raisler</dc:creator>
  <cp:lastModifiedBy>Carla Raisler</cp:lastModifiedBy>
  <cp:revision>1</cp:revision>
  <dcterms:modified xsi:type="dcterms:W3CDTF">2021-09-18T14:24:56Z</dcterms:modified>
</cp:coreProperties>
</file>